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p:scale>
          <a:sx n="150" d="100"/>
          <a:sy n="150" d="100"/>
        </p:scale>
        <p:origin x="1050" y="-3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12/13/2022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‹Nr.›</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‹Nr.›</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25924555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35571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1564681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1373003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2929896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2591608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1455208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12/13/2022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12/13/2022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12/13/2022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12/13/2022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12/13/2022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12/13/2022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12/13/2022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12/13/2022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12/13/2022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12/13/2022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‹Nr.›</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TitoElantenista/IBM-Data-Science/blob/main/Lab_2__Web%20scraping%20Falcon%209%20and%20Falcon%20Heavy.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TitoElantenista/IBM-Data-Science/blob/main/Lab_2__Web%20scraping%20Falcon%209%20and%20Falcon%20Heavy.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TitoElantenista/IBM-Data-Science/blob/main/Lab_2__Web%20scraping%20Falcon%209%20and%20Falcon%20Heavy.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TitoElantenista/IBM-Data-Science/blob/main/Lab_2__Web%20scraping%20Falcon%209%20and%20Falcon%20Heavy.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TitoElantenista/IBM-Data-Science/blob/main/Lab_1__Collecting%20the%20data.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TitoElantenista/IBM-Data-Science/blob/main/Lab_2__Web%20scraping%20Falcon%209%20and%20Falcon%20Heavy.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Roberto Sanz Lopes</a:t>
            </a:r>
          </a:p>
          <a:p>
            <a:r>
              <a:rPr lang="en-US" dirty="0">
                <a:solidFill>
                  <a:schemeClr val="bg2"/>
                </a:solidFill>
                <a:latin typeface="Abadi" panose="020B0604020104020204" pitchFamily="34" charset="0"/>
                <a:ea typeface="SF Pro" pitchFamily="2" charset="0"/>
                <a:cs typeface="SF Pro" pitchFamily="2" charset="0"/>
              </a:rPr>
              <a:t>13.12.2022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1800" dirty="0">
                <a:solidFill>
                  <a:schemeClr val="accent3">
                    <a:lumMod val="25000"/>
                  </a:schemeClr>
                </a:solidFill>
                <a:latin typeface="Abadi" panose="020B0604020104020204" pitchFamily="34" charset="0"/>
              </a:rPr>
              <a:t>To create a new training label column called 'class', a value could be assigned using the existing 'Mission Outcome' and 'Landing Location' columns. If 'Mission Outcome' was True, the value of 'class' could be set to 1. Otherwise, it could be set to 0. The following value mapping could be used:</a:t>
            </a:r>
          </a:p>
          <a:p>
            <a:endParaRPr lang="en-US" sz="1800" dirty="0">
              <a:solidFill>
                <a:schemeClr val="accent3">
                  <a:lumMod val="25000"/>
                </a:schemeClr>
              </a:solidFill>
              <a:latin typeface="Abadi" panose="020B0604020104020204" pitchFamily="34" charset="0"/>
            </a:endParaRPr>
          </a:p>
          <a:p>
            <a:pPr lvl="1"/>
            <a:r>
              <a:rPr lang="en-US" sz="1800" dirty="0">
                <a:solidFill>
                  <a:schemeClr val="accent3">
                    <a:lumMod val="25000"/>
                  </a:schemeClr>
                </a:solidFill>
                <a:latin typeface="Abadi" panose="020B0604020104020204" pitchFamily="34" charset="0"/>
              </a:rPr>
              <a:t>True ASDS, True RTLS, &amp; True Ocean -&gt; 1</a:t>
            </a:r>
          </a:p>
          <a:p>
            <a:pPr lvl="1"/>
            <a:r>
              <a:rPr lang="en-US" sz="1800" dirty="0">
                <a:solidFill>
                  <a:schemeClr val="accent3">
                    <a:lumMod val="25000"/>
                  </a:schemeClr>
                </a:solidFill>
                <a:latin typeface="Abadi" panose="020B0604020104020204" pitchFamily="34" charset="0"/>
              </a:rPr>
              <a:t>None </a:t>
            </a:r>
            <a:r>
              <a:rPr lang="en-US" sz="1800" dirty="0" err="1">
                <a:solidFill>
                  <a:schemeClr val="accent3">
                    <a:lumMod val="25000"/>
                  </a:schemeClr>
                </a:solidFill>
                <a:latin typeface="Abadi" panose="020B0604020104020204" pitchFamily="34" charset="0"/>
              </a:rPr>
              <a:t>None</a:t>
            </a:r>
            <a:r>
              <a:rPr lang="en-US" sz="1800" dirty="0">
                <a:solidFill>
                  <a:schemeClr val="accent3">
                    <a:lumMod val="25000"/>
                  </a:schemeClr>
                </a:solidFill>
                <a:latin typeface="Abadi" panose="020B0604020104020204" pitchFamily="34" charset="0"/>
              </a:rPr>
              <a:t>, False ASDS, None ASDS, False Ocean, False RTLS -&gt; 0</a:t>
            </a:r>
          </a:p>
          <a:p>
            <a:pPr lvl="1"/>
            <a:endParaRPr lang="en-US" sz="1800" dirty="0">
              <a:solidFill>
                <a:schemeClr val="accent3">
                  <a:lumMod val="25000"/>
                </a:schemeClr>
              </a:solidFill>
              <a:latin typeface="Abadi" panose="020B0604020104020204" pitchFamily="34" charset="0"/>
            </a:endParaRPr>
          </a:p>
          <a:p>
            <a:r>
              <a:rPr lang="en-US" sz="1800" dirty="0">
                <a:solidFill>
                  <a:schemeClr val="accent3">
                    <a:lumMod val="25000"/>
                  </a:schemeClr>
                </a:solidFill>
                <a:latin typeface="Abadi" panose="020B0604020104020204" pitchFamily="34" charset="0"/>
              </a:rPr>
              <a:t>In other words, if the 'Mission Outcome' was True and the 'Landing Location' was one of the specified values, the 'class' value would be set to 1. Otherwise, it would be set to 0.</a:t>
            </a:r>
            <a:endParaRPr lang="en-US" sz="1800"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 Placeholder 2">
            <a:extLst>
              <a:ext uri="{FF2B5EF4-FFF2-40B4-BE49-F238E27FC236}">
                <a16:creationId xmlns:a16="http://schemas.microsoft.com/office/drawing/2014/main" id="{291C2220-8D20-AD6A-C2AE-B0ADE51730F8}"/>
              </a:ext>
            </a:extLst>
          </p:cNvPr>
          <p:cNvSpPr txBox="1">
            <a:spLocks/>
          </p:cNvSpPr>
          <p:nvPr/>
        </p:nvSpPr>
        <p:spPr>
          <a:xfrm>
            <a:off x="6669580" y="5358606"/>
            <a:ext cx="3932238" cy="381158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hlinkClick r:id="rId3"/>
              </a:rPr>
              <a:t>Lab 2 - </a:t>
            </a:r>
            <a:r>
              <a:rPr lang="en-US" sz="2200" dirty="0" err="1">
                <a:solidFill>
                  <a:schemeClr val="accent3">
                    <a:lumMod val="25000"/>
                  </a:schemeClr>
                </a:solidFill>
                <a:latin typeface="Abadi" panose="020B0604020104020204" pitchFamily="34" charset="0"/>
                <a:hlinkClick r:id="rId3"/>
              </a:rPr>
              <a:t>Github</a:t>
            </a:r>
            <a:r>
              <a:rPr lang="en-US" sz="2200" dirty="0">
                <a:solidFill>
                  <a:schemeClr val="accent3">
                    <a:lumMod val="25000"/>
                  </a:schemeClr>
                </a:solidFill>
                <a:latin typeface="Abadi" panose="020B0604020104020204" pitchFamily="34" charset="0"/>
                <a:hlinkClick r:id="rId3"/>
              </a:rPr>
              <a:t> link</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In order to train a machine learning model, we performed Exploratory Data Analysis on several variables, including Flight Number, Payload Mass, Launch Site, Orbit, Class, and Year. </a:t>
            </a:r>
          </a:p>
          <a:p>
            <a:pPr>
              <a:lnSpc>
                <a:spcPct val="100000"/>
              </a:lnSpc>
              <a:spcBef>
                <a:spcPts val="1400"/>
              </a:spcBef>
            </a:pPr>
            <a:r>
              <a:rPr lang="en-US" sz="2200" dirty="0">
                <a:solidFill>
                  <a:schemeClr val="accent3">
                    <a:lumMod val="25000"/>
                  </a:schemeClr>
                </a:solidFill>
                <a:latin typeface="Abadi"/>
              </a:rPr>
              <a:t>We used a variety of plots, such as </a:t>
            </a:r>
            <a:r>
              <a:rPr lang="en-US" sz="2200" u="sng" dirty="0">
                <a:solidFill>
                  <a:schemeClr val="accent3">
                    <a:lumMod val="25000"/>
                  </a:schemeClr>
                </a:solidFill>
                <a:latin typeface="Abadi"/>
              </a:rPr>
              <a:t>scatter plots, line charts, and bar plots</a:t>
            </a:r>
            <a:r>
              <a:rPr lang="en-US" sz="2200" dirty="0">
                <a:solidFill>
                  <a:schemeClr val="accent3">
                    <a:lumMod val="25000"/>
                  </a:schemeClr>
                </a:solidFill>
                <a:latin typeface="Abadi"/>
              </a:rPr>
              <a:t>, to compare the relationships between these variables and determine if they could be useful in our model. Some of the specific plots we used were Flight Number vs. Payload Mass, Flight Number vs. Launch Site, Payload Mass vs. Launch Site, Orbit vs. Success Rate, Flight Number vs. Orbit, Payload vs Orbit, and Success Yearly Trend.</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7" name="Text Placeholder 2">
            <a:extLst>
              <a:ext uri="{FF2B5EF4-FFF2-40B4-BE49-F238E27FC236}">
                <a16:creationId xmlns:a16="http://schemas.microsoft.com/office/drawing/2014/main" id="{DA707412-8959-4BBC-9332-4402C958CE5A}"/>
              </a:ext>
            </a:extLst>
          </p:cNvPr>
          <p:cNvSpPr txBox="1">
            <a:spLocks/>
          </p:cNvSpPr>
          <p:nvPr/>
        </p:nvSpPr>
        <p:spPr>
          <a:xfrm>
            <a:off x="6669580" y="5358606"/>
            <a:ext cx="3932238" cy="381158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hlinkClick r:id="rId3"/>
              </a:rPr>
              <a:t>Lab 2 - </a:t>
            </a:r>
            <a:r>
              <a:rPr lang="en-US" sz="2200" dirty="0" err="1">
                <a:solidFill>
                  <a:schemeClr val="accent3">
                    <a:lumMod val="25000"/>
                  </a:schemeClr>
                </a:solidFill>
                <a:latin typeface="Abadi" panose="020B0604020104020204" pitchFamily="34" charset="0"/>
                <a:hlinkClick r:id="rId3"/>
              </a:rPr>
              <a:t>Github</a:t>
            </a:r>
            <a:r>
              <a:rPr lang="en-US" sz="2200" dirty="0">
                <a:solidFill>
                  <a:schemeClr val="accent3">
                    <a:lumMod val="25000"/>
                  </a:schemeClr>
                </a:solidFill>
                <a:latin typeface="Abadi" panose="020B0604020104020204" pitchFamily="34" charset="0"/>
                <a:hlinkClick r:id="rId3"/>
              </a:rPr>
              <a:t> link</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data set was imported into IBM DB2 Database, and SQL queries were used to gain insights and understand the dataset. The queries focused on retrieving information about launch site names, mission outcomes, pay load sizes and booster versions of customers, and landing outcomes.</a:t>
            </a: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 Placeholder 2">
            <a:extLst>
              <a:ext uri="{FF2B5EF4-FFF2-40B4-BE49-F238E27FC236}">
                <a16:creationId xmlns:a16="http://schemas.microsoft.com/office/drawing/2014/main" id="{639598EA-BA63-648A-9621-114664ED4DC8}"/>
              </a:ext>
            </a:extLst>
          </p:cNvPr>
          <p:cNvSpPr txBox="1">
            <a:spLocks/>
          </p:cNvSpPr>
          <p:nvPr/>
        </p:nvSpPr>
        <p:spPr>
          <a:xfrm>
            <a:off x="6669580" y="5358606"/>
            <a:ext cx="3932238" cy="381158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hlinkClick r:id="rId4"/>
              </a:rPr>
              <a:t>Lab 2 - </a:t>
            </a:r>
            <a:r>
              <a:rPr lang="en-US" sz="2200" dirty="0" err="1">
                <a:solidFill>
                  <a:schemeClr val="accent3">
                    <a:lumMod val="25000"/>
                  </a:schemeClr>
                </a:solidFill>
                <a:latin typeface="Abadi" panose="020B0604020104020204" pitchFamily="34" charset="0"/>
                <a:hlinkClick r:id="rId4"/>
              </a:rPr>
              <a:t>Github</a:t>
            </a:r>
            <a:r>
              <a:rPr lang="en-US" sz="2200" dirty="0">
                <a:solidFill>
                  <a:schemeClr val="accent3">
                    <a:lumMod val="25000"/>
                  </a:schemeClr>
                </a:solidFill>
                <a:latin typeface="Abadi" panose="020B0604020104020204" pitchFamily="34" charset="0"/>
                <a:hlinkClick r:id="rId4"/>
              </a:rPr>
              <a:t> link</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Folium maps were used to mark launch sites, successful and unsuccessful landings, and proximity to key locations such as railways, highways, coastlines, and cities. This helped us understand the reasons why launch sites may be located where they are, and also visualize the locations of successful landings.</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7" name="Text Placeholder 2">
            <a:extLst>
              <a:ext uri="{FF2B5EF4-FFF2-40B4-BE49-F238E27FC236}">
                <a16:creationId xmlns:a16="http://schemas.microsoft.com/office/drawing/2014/main" id="{9156865D-3D49-CD2B-CC8C-8EF1AAAD502E}"/>
              </a:ext>
            </a:extLst>
          </p:cNvPr>
          <p:cNvSpPr txBox="1">
            <a:spLocks/>
          </p:cNvSpPr>
          <p:nvPr/>
        </p:nvSpPr>
        <p:spPr>
          <a:xfrm>
            <a:off x="6669580" y="5358606"/>
            <a:ext cx="3932238" cy="381158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hlinkClick r:id="rId3"/>
              </a:rPr>
              <a:t>Lab 2 - </a:t>
            </a:r>
            <a:r>
              <a:rPr lang="en-US" sz="2200" dirty="0" err="1">
                <a:solidFill>
                  <a:schemeClr val="accent3">
                    <a:lumMod val="25000"/>
                  </a:schemeClr>
                </a:solidFill>
                <a:latin typeface="Abadi" panose="020B0604020104020204" pitchFamily="34" charset="0"/>
                <a:hlinkClick r:id="rId3"/>
              </a:rPr>
              <a:t>Github</a:t>
            </a:r>
            <a:r>
              <a:rPr lang="en-US" sz="2200" dirty="0">
                <a:solidFill>
                  <a:schemeClr val="accent3">
                    <a:lumMod val="25000"/>
                  </a:schemeClr>
                </a:solidFill>
                <a:latin typeface="Abadi" panose="020B0604020104020204" pitchFamily="34" charset="0"/>
                <a:hlinkClick r:id="rId3"/>
              </a:rPr>
              <a:t> link</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We ranked and localized in the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the count of landing outcomes and found that most of them were successful. However, we also discovered relationships between failure and other variables.</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52084" y="2571750"/>
            <a:ext cx="5228066" cy="2251347"/>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Orange indicates successful launch; blue indicates unsuccessful launch.</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Grafik 5">
            <a:extLst>
              <a:ext uri="{FF2B5EF4-FFF2-40B4-BE49-F238E27FC236}">
                <a16:creationId xmlns:a16="http://schemas.microsoft.com/office/drawing/2014/main" id="{4D32884F-79A6-74C5-E34F-BFD3FB4C33EF}"/>
              </a:ext>
            </a:extLst>
          </p:cNvPr>
          <p:cNvPicPr>
            <a:picLocks noChangeAspect="1"/>
          </p:cNvPicPr>
          <p:nvPr/>
        </p:nvPicPr>
        <p:blipFill>
          <a:blip r:embed="rId3"/>
          <a:stretch>
            <a:fillRect/>
          </a:stretch>
        </p:blipFill>
        <p:spPr>
          <a:xfrm>
            <a:off x="1129231" y="1618850"/>
            <a:ext cx="10156380" cy="1937786"/>
          </a:xfrm>
          <a:prstGeom prst="rect">
            <a:avLst/>
          </a:prstGeom>
        </p:spPr>
      </p:pic>
      <p:sp>
        <p:nvSpPr>
          <p:cNvPr id="7" name="Content Placeholder 2">
            <a:extLst>
              <a:ext uri="{FF2B5EF4-FFF2-40B4-BE49-F238E27FC236}">
                <a16:creationId xmlns:a16="http://schemas.microsoft.com/office/drawing/2014/main" id="{C0BB775C-4FCD-EC39-0A84-A4F1113196B0}"/>
              </a:ext>
            </a:extLst>
          </p:cNvPr>
          <p:cNvSpPr txBox="1">
            <a:spLocks/>
          </p:cNvSpPr>
          <p:nvPr/>
        </p:nvSpPr>
        <p:spPr>
          <a:xfrm>
            <a:off x="940782" y="3771323"/>
            <a:ext cx="9892318" cy="22513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graph shows that the success rate of flights has improved over time, with a noticeable increase starting at Flight 20. The majority of launches seem to take place at the CCAFS site, as indicated by the high volume of flights.</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7" name="Content Placeholder 2">
            <a:extLst>
              <a:ext uri="{FF2B5EF4-FFF2-40B4-BE49-F238E27FC236}">
                <a16:creationId xmlns:a16="http://schemas.microsoft.com/office/drawing/2014/main" id="{14B0F1E0-5042-91F0-EF5F-010B62F5E9C8}"/>
              </a:ext>
            </a:extLst>
          </p:cNvPr>
          <p:cNvSpPr txBox="1">
            <a:spLocks/>
          </p:cNvSpPr>
          <p:nvPr/>
        </p:nvSpPr>
        <p:spPr>
          <a:xfrm>
            <a:off x="1052084" y="2571750"/>
            <a:ext cx="5228066" cy="22513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Orange indicates successful launch; blue indicates unsuccessful launch.</a:t>
            </a:r>
          </a:p>
        </p:txBody>
      </p:sp>
      <p:sp>
        <p:nvSpPr>
          <p:cNvPr id="8" name="Content Placeholder 2">
            <a:extLst>
              <a:ext uri="{FF2B5EF4-FFF2-40B4-BE49-F238E27FC236}">
                <a16:creationId xmlns:a16="http://schemas.microsoft.com/office/drawing/2014/main" id="{2DA745BC-23DC-49E8-08F0-5A798E0F51F6}"/>
              </a:ext>
            </a:extLst>
          </p:cNvPr>
          <p:cNvSpPr txBox="1">
            <a:spLocks/>
          </p:cNvSpPr>
          <p:nvPr/>
        </p:nvSpPr>
        <p:spPr>
          <a:xfrm>
            <a:off x="940782" y="3771323"/>
            <a:ext cx="9892318" cy="22513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payload mass for most launch sites appears to be in the range of 0 to 6000 kilograms. However, it seems that different launch sites may have varying payload mass limits.</a:t>
            </a:r>
          </a:p>
        </p:txBody>
      </p:sp>
      <p:pic>
        <p:nvPicPr>
          <p:cNvPr id="12" name="Grafik 11">
            <a:extLst>
              <a:ext uri="{FF2B5EF4-FFF2-40B4-BE49-F238E27FC236}">
                <a16:creationId xmlns:a16="http://schemas.microsoft.com/office/drawing/2014/main" id="{21E2E2CE-3713-79D3-BF88-4018AB2CBA17}"/>
              </a:ext>
            </a:extLst>
          </p:cNvPr>
          <p:cNvPicPr>
            <a:picLocks noChangeAspect="1"/>
          </p:cNvPicPr>
          <p:nvPr/>
        </p:nvPicPr>
        <p:blipFill>
          <a:blip r:embed="rId3"/>
          <a:stretch>
            <a:fillRect/>
          </a:stretch>
        </p:blipFill>
        <p:spPr>
          <a:xfrm>
            <a:off x="0" y="1372177"/>
            <a:ext cx="12192000" cy="227976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 (page 3)</a:t>
            </a:r>
          </a:p>
          <a:p>
            <a:pPr>
              <a:lnSpc>
                <a:spcPct val="100000"/>
              </a:lnSpc>
              <a:spcBef>
                <a:spcPts val="1400"/>
              </a:spcBef>
            </a:pPr>
            <a:r>
              <a:rPr lang="en-US" sz="2200" dirty="0">
                <a:solidFill>
                  <a:schemeClr val="accent3">
                    <a:lumMod val="25000"/>
                  </a:schemeClr>
                </a:solidFill>
                <a:latin typeface="Abadi"/>
              </a:rPr>
              <a:t>Introduction (page 4)</a:t>
            </a:r>
          </a:p>
          <a:p>
            <a:pPr>
              <a:lnSpc>
                <a:spcPct val="100000"/>
              </a:lnSpc>
              <a:spcBef>
                <a:spcPts val="1400"/>
              </a:spcBef>
            </a:pPr>
            <a:r>
              <a:rPr lang="en-US" sz="2200" dirty="0">
                <a:solidFill>
                  <a:schemeClr val="accent3">
                    <a:lumMod val="25000"/>
                  </a:schemeClr>
                </a:solidFill>
                <a:latin typeface="Abadi"/>
              </a:rPr>
              <a:t>Methodology (page 5)</a:t>
            </a:r>
          </a:p>
          <a:p>
            <a:pPr>
              <a:lnSpc>
                <a:spcPct val="100000"/>
              </a:lnSpc>
              <a:spcBef>
                <a:spcPts val="1400"/>
              </a:spcBef>
            </a:pPr>
            <a:r>
              <a:rPr lang="en-US" sz="2200" dirty="0">
                <a:solidFill>
                  <a:schemeClr val="accent3">
                    <a:lumMod val="25000"/>
                  </a:schemeClr>
                </a:solidFill>
                <a:latin typeface="Abadi"/>
              </a:rPr>
              <a:t>Results (page 16)</a:t>
            </a:r>
          </a:p>
          <a:p>
            <a:pPr>
              <a:lnSpc>
                <a:spcPct val="100000"/>
              </a:lnSpc>
              <a:spcBef>
                <a:spcPts val="1400"/>
              </a:spcBef>
            </a:pPr>
            <a:r>
              <a:rPr lang="en-US" sz="2200" dirty="0">
                <a:solidFill>
                  <a:schemeClr val="accent3">
                    <a:lumMod val="25000"/>
                  </a:schemeClr>
                </a:solidFill>
                <a:latin typeface="Abadi"/>
              </a:rPr>
              <a:t>Conclusion (page 45)</a:t>
            </a:r>
          </a:p>
          <a:p>
            <a:pPr>
              <a:lnSpc>
                <a:spcPct val="100000"/>
              </a:lnSpc>
              <a:spcBef>
                <a:spcPts val="1400"/>
              </a:spcBef>
            </a:pPr>
            <a:r>
              <a:rPr lang="en-US" sz="2200" dirty="0">
                <a:solidFill>
                  <a:schemeClr val="accent3">
                    <a:lumMod val="25000"/>
                  </a:schemeClr>
                </a:solidFill>
                <a:latin typeface="Abadi"/>
              </a:rPr>
              <a:t>Appendix (page 46)</a:t>
            </a:r>
          </a:p>
          <a:p>
            <a:pPr>
              <a:lnSpc>
                <a:spcPct val="100000"/>
              </a:lnSpc>
              <a:spcBef>
                <a:spcPts val="1400"/>
              </a:spcBef>
            </a:pPr>
            <a:endParaRPr lang="en-US" sz="2200" dirty="0">
              <a:solidFill>
                <a:schemeClr val="accent3">
                  <a:lumMod val="25000"/>
                </a:schemeClr>
              </a:solidFill>
              <a:latin typeface="Abadi"/>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Grafik 5">
            <a:extLst>
              <a:ext uri="{FF2B5EF4-FFF2-40B4-BE49-F238E27FC236}">
                <a16:creationId xmlns:a16="http://schemas.microsoft.com/office/drawing/2014/main" id="{C8C5142D-D8FA-47E6-8792-642923B7C5A6}"/>
              </a:ext>
            </a:extLst>
          </p:cNvPr>
          <p:cNvPicPr>
            <a:picLocks noChangeAspect="1"/>
          </p:cNvPicPr>
          <p:nvPr/>
        </p:nvPicPr>
        <p:blipFill>
          <a:blip r:embed="rId3"/>
          <a:stretch>
            <a:fillRect/>
          </a:stretch>
        </p:blipFill>
        <p:spPr>
          <a:xfrm>
            <a:off x="3014233" y="1361787"/>
            <a:ext cx="4256518" cy="2855222"/>
          </a:xfrm>
          <a:prstGeom prst="rect">
            <a:avLst/>
          </a:prstGeom>
        </p:spPr>
      </p:pic>
      <p:sp>
        <p:nvSpPr>
          <p:cNvPr id="7" name="Content Placeholder 2">
            <a:extLst>
              <a:ext uri="{FF2B5EF4-FFF2-40B4-BE49-F238E27FC236}">
                <a16:creationId xmlns:a16="http://schemas.microsoft.com/office/drawing/2014/main" id="{7AE9F52E-5BFF-8921-2ABC-3B3818C9EB0D}"/>
              </a:ext>
            </a:extLst>
          </p:cNvPr>
          <p:cNvSpPr txBox="1">
            <a:spLocks/>
          </p:cNvSpPr>
          <p:nvPr/>
        </p:nvSpPr>
        <p:spPr>
          <a:xfrm>
            <a:off x="940782" y="3771323"/>
            <a:ext cx="9892318" cy="2251347"/>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launch sites ES-L1, GEO, and HEO have all successfully completed 100% of their missions (sample sizes in parentheses: ES-L1: 1, GEO: 1, HEO: 1). SSO also has a 100% success rate with 5 missions.</a:t>
            </a:r>
          </a:p>
          <a:p>
            <a:pPr>
              <a:lnSpc>
                <a:spcPct val="100000"/>
              </a:lnSpc>
              <a:spcBef>
                <a:spcPts val="1400"/>
              </a:spcBef>
            </a:pPr>
            <a:r>
              <a:rPr lang="en-US" sz="2200" dirty="0">
                <a:solidFill>
                  <a:schemeClr val="accent3">
                    <a:lumMod val="25000"/>
                  </a:schemeClr>
                </a:solidFill>
                <a:latin typeface="Abadi" panose="020B0604020104020204" pitchFamily="34" charset="0"/>
              </a:rPr>
              <a:t>VLEO has a decent success rate and a larger number of attempts (14 missions).</a:t>
            </a:r>
          </a:p>
          <a:p>
            <a:pPr>
              <a:lnSpc>
                <a:spcPct val="100000"/>
              </a:lnSpc>
              <a:spcBef>
                <a:spcPts val="1400"/>
              </a:spcBef>
            </a:pPr>
            <a:r>
              <a:rPr lang="en-US" sz="2200" dirty="0">
                <a:solidFill>
                  <a:schemeClr val="accent3">
                    <a:lumMod val="25000"/>
                  </a:schemeClr>
                </a:solidFill>
                <a:latin typeface="Abadi" panose="020B0604020104020204" pitchFamily="34" charset="0"/>
              </a:rPr>
              <a:t>SO has not successfully completed any missions (1 attempt).</a:t>
            </a:r>
          </a:p>
          <a:p>
            <a:pPr>
              <a:lnSpc>
                <a:spcPct val="100000"/>
              </a:lnSpc>
              <a:spcBef>
                <a:spcPts val="1400"/>
              </a:spcBef>
            </a:pPr>
            <a:r>
              <a:rPr lang="en-US" sz="2200" dirty="0">
                <a:solidFill>
                  <a:schemeClr val="accent3">
                    <a:lumMod val="25000"/>
                  </a:schemeClr>
                </a:solidFill>
                <a:latin typeface="Abadi" panose="020B0604020104020204" pitchFamily="34" charset="0"/>
              </a:rPr>
              <a:t>GTO has a success rate of around 50%, but it has the largest sample size among the launch sites (27 missions)."</a:t>
            </a: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Grafik 5">
            <a:extLst>
              <a:ext uri="{FF2B5EF4-FFF2-40B4-BE49-F238E27FC236}">
                <a16:creationId xmlns:a16="http://schemas.microsoft.com/office/drawing/2014/main" id="{22AE2531-940B-74F5-2647-3534D4ECC2E2}"/>
              </a:ext>
            </a:extLst>
          </p:cNvPr>
          <p:cNvPicPr>
            <a:picLocks noChangeAspect="1"/>
          </p:cNvPicPr>
          <p:nvPr/>
        </p:nvPicPr>
        <p:blipFill>
          <a:blip r:embed="rId4"/>
          <a:stretch>
            <a:fillRect/>
          </a:stretch>
        </p:blipFill>
        <p:spPr>
          <a:xfrm>
            <a:off x="0" y="1469831"/>
            <a:ext cx="12192000" cy="2470537"/>
          </a:xfrm>
          <a:prstGeom prst="rect">
            <a:avLst/>
          </a:prstGeom>
        </p:spPr>
      </p:pic>
      <p:sp>
        <p:nvSpPr>
          <p:cNvPr id="7" name="Content Placeholder 2">
            <a:extLst>
              <a:ext uri="{FF2B5EF4-FFF2-40B4-BE49-F238E27FC236}">
                <a16:creationId xmlns:a16="http://schemas.microsoft.com/office/drawing/2014/main" id="{7AFD1095-F766-90AB-5B16-0F9F46AB30F8}"/>
              </a:ext>
            </a:extLst>
          </p:cNvPr>
          <p:cNvSpPr txBox="1">
            <a:spLocks/>
          </p:cNvSpPr>
          <p:nvPr/>
        </p:nvSpPr>
        <p:spPr>
          <a:xfrm>
            <a:off x="1052084" y="2975849"/>
            <a:ext cx="9152366" cy="22513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Orange indicates successful launch; blue indicates unsuccessful launch.</a:t>
            </a:r>
          </a:p>
        </p:txBody>
      </p:sp>
      <p:sp>
        <p:nvSpPr>
          <p:cNvPr id="8" name="Content Placeholder 2">
            <a:extLst>
              <a:ext uri="{FF2B5EF4-FFF2-40B4-BE49-F238E27FC236}">
                <a16:creationId xmlns:a16="http://schemas.microsoft.com/office/drawing/2014/main" id="{E1D3D097-A6A0-63B4-0B33-E804C876EFD5}"/>
              </a:ext>
            </a:extLst>
          </p:cNvPr>
          <p:cNvSpPr txBox="1">
            <a:spLocks/>
          </p:cNvSpPr>
          <p:nvPr/>
        </p:nvSpPr>
        <p:spPr>
          <a:xfrm>
            <a:off x="734028" y="3721021"/>
            <a:ext cx="10723944" cy="2304552"/>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SpaceX's preferred launch orbit has changed over time, and this preference seems to be correlated with the outcome of their missions. Initially, they focused on low Earth orbits (LEO), which had moderate success. In recent launches, they have returned to very low Earth orbits (VLEO) and have seen improved performance. It appears that SpaceX performs better in lower orbits or in Sun-synchronous orbits</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Grafik 5">
            <a:extLst>
              <a:ext uri="{FF2B5EF4-FFF2-40B4-BE49-F238E27FC236}">
                <a16:creationId xmlns:a16="http://schemas.microsoft.com/office/drawing/2014/main" id="{09CCC234-B59A-4606-FA58-D41D37D81EEE}"/>
              </a:ext>
            </a:extLst>
          </p:cNvPr>
          <p:cNvPicPr>
            <a:picLocks noChangeAspect="1"/>
          </p:cNvPicPr>
          <p:nvPr/>
        </p:nvPicPr>
        <p:blipFill>
          <a:blip r:embed="rId4"/>
          <a:stretch>
            <a:fillRect/>
          </a:stretch>
        </p:blipFill>
        <p:spPr>
          <a:xfrm>
            <a:off x="0" y="1377440"/>
            <a:ext cx="12192000" cy="2439419"/>
          </a:xfrm>
          <a:prstGeom prst="rect">
            <a:avLst/>
          </a:prstGeom>
        </p:spPr>
      </p:pic>
      <p:sp>
        <p:nvSpPr>
          <p:cNvPr id="7" name="Content Placeholder 2">
            <a:extLst>
              <a:ext uri="{FF2B5EF4-FFF2-40B4-BE49-F238E27FC236}">
                <a16:creationId xmlns:a16="http://schemas.microsoft.com/office/drawing/2014/main" id="{4839F545-39FD-DA95-53BE-26B24CC12B51}"/>
              </a:ext>
            </a:extLst>
          </p:cNvPr>
          <p:cNvSpPr txBox="1">
            <a:spLocks/>
          </p:cNvSpPr>
          <p:nvPr/>
        </p:nvSpPr>
        <p:spPr>
          <a:xfrm>
            <a:off x="940782" y="2749551"/>
            <a:ext cx="9155718" cy="15430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Orange indicates successful launch; blue indicates unsuccessful launch.</a:t>
            </a:r>
          </a:p>
        </p:txBody>
      </p:sp>
      <p:sp>
        <p:nvSpPr>
          <p:cNvPr id="8" name="Content Placeholder 2">
            <a:extLst>
              <a:ext uri="{FF2B5EF4-FFF2-40B4-BE49-F238E27FC236}">
                <a16:creationId xmlns:a16="http://schemas.microsoft.com/office/drawing/2014/main" id="{BE8BF785-F10C-0BD8-EFC3-08401A3AE128}"/>
              </a:ext>
            </a:extLst>
          </p:cNvPr>
          <p:cNvSpPr txBox="1">
            <a:spLocks/>
          </p:cNvSpPr>
          <p:nvPr/>
        </p:nvSpPr>
        <p:spPr>
          <a:xfrm>
            <a:off x="770011" y="4037914"/>
            <a:ext cx="9892318" cy="22513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payload mass of a launch appears to be related to the orbit. LEO and SSO orbits typically have lower payload mass, while VLEO orbits tend to have higher payload mass values. The success rate of VLEO missions is also relatively high compared to other orbits.</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Grafik 5">
            <a:extLst>
              <a:ext uri="{FF2B5EF4-FFF2-40B4-BE49-F238E27FC236}">
                <a16:creationId xmlns:a16="http://schemas.microsoft.com/office/drawing/2014/main" id="{6C532E06-350A-A937-9846-8BBD93CE63E1}"/>
              </a:ext>
            </a:extLst>
          </p:cNvPr>
          <p:cNvPicPr>
            <a:picLocks noChangeAspect="1"/>
          </p:cNvPicPr>
          <p:nvPr/>
        </p:nvPicPr>
        <p:blipFill>
          <a:blip r:embed="rId3"/>
          <a:stretch>
            <a:fillRect/>
          </a:stretch>
        </p:blipFill>
        <p:spPr>
          <a:xfrm>
            <a:off x="3053893" y="1378705"/>
            <a:ext cx="4286707" cy="2903497"/>
          </a:xfrm>
          <a:prstGeom prst="rect">
            <a:avLst/>
          </a:prstGeom>
        </p:spPr>
      </p:pic>
      <p:sp>
        <p:nvSpPr>
          <p:cNvPr id="8" name="Content Placeholder 2">
            <a:extLst>
              <a:ext uri="{FF2B5EF4-FFF2-40B4-BE49-F238E27FC236}">
                <a16:creationId xmlns:a16="http://schemas.microsoft.com/office/drawing/2014/main" id="{DBA6A39C-A2D9-9211-9BFC-3CCC284F6270}"/>
              </a:ext>
            </a:extLst>
          </p:cNvPr>
          <p:cNvSpPr txBox="1">
            <a:spLocks/>
          </p:cNvSpPr>
          <p:nvPr/>
        </p:nvSpPr>
        <p:spPr>
          <a:xfrm>
            <a:off x="770011" y="4037914"/>
            <a:ext cx="9892318" cy="22513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Success has generally been increasing since 2013, with a slight dip in 2018. Currently, success rates are around 80%.</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049661" y="1530227"/>
            <a:ext cx="740879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likely only three unique launch site values: CCAFS SLC-40, KSC LC-39A, and VAFB SLC-4E.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Grafik 5">
            <a:extLst>
              <a:ext uri="{FF2B5EF4-FFF2-40B4-BE49-F238E27FC236}">
                <a16:creationId xmlns:a16="http://schemas.microsoft.com/office/drawing/2014/main" id="{7D8729B0-3E5C-F912-CC98-1DA144A42F7C}"/>
              </a:ext>
            </a:extLst>
          </p:cNvPr>
          <p:cNvPicPr>
            <a:picLocks noChangeAspect="1"/>
          </p:cNvPicPr>
          <p:nvPr/>
        </p:nvPicPr>
        <p:blipFill>
          <a:blip r:embed="rId3"/>
          <a:stretch>
            <a:fillRect/>
          </a:stretch>
        </p:blipFill>
        <p:spPr>
          <a:xfrm>
            <a:off x="865120" y="1530227"/>
            <a:ext cx="2005080" cy="3652821"/>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8" name="Grafik 7">
            <a:extLst>
              <a:ext uri="{FF2B5EF4-FFF2-40B4-BE49-F238E27FC236}">
                <a16:creationId xmlns:a16="http://schemas.microsoft.com/office/drawing/2014/main" id="{49D70F81-F6AD-8BFB-1E78-1ECCD81F580E}"/>
              </a:ext>
            </a:extLst>
          </p:cNvPr>
          <p:cNvPicPr>
            <a:picLocks noChangeAspect="1"/>
          </p:cNvPicPr>
          <p:nvPr/>
        </p:nvPicPr>
        <p:blipFill>
          <a:blip r:embed="rId3"/>
          <a:stretch>
            <a:fillRect/>
          </a:stretch>
        </p:blipFill>
        <p:spPr>
          <a:xfrm>
            <a:off x="585861" y="1534459"/>
            <a:ext cx="10699750" cy="203655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Grafik 5">
            <a:extLst>
              <a:ext uri="{FF2B5EF4-FFF2-40B4-BE49-F238E27FC236}">
                <a16:creationId xmlns:a16="http://schemas.microsoft.com/office/drawing/2014/main" id="{514FA87E-A30A-989F-F3D5-52D22FE94F18}"/>
              </a:ext>
            </a:extLst>
          </p:cNvPr>
          <p:cNvPicPr>
            <a:picLocks noChangeAspect="1"/>
          </p:cNvPicPr>
          <p:nvPr/>
        </p:nvPicPr>
        <p:blipFill>
          <a:blip r:embed="rId3"/>
          <a:stretch>
            <a:fillRect/>
          </a:stretch>
        </p:blipFill>
        <p:spPr>
          <a:xfrm>
            <a:off x="770011" y="1414182"/>
            <a:ext cx="10307488" cy="1343212"/>
          </a:xfrm>
          <a:prstGeom prst="rect">
            <a:avLst/>
          </a:prstGeom>
        </p:spPr>
      </p:pic>
      <p:sp>
        <p:nvSpPr>
          <p:cNvPr id="7" name="Content Placeholder 4">
            <a:extLst>
              <a:ext uri="{FF2B5EF4-FFF2-40B4-BE49-F238E27FC236}">
                <a16:creationId xmlns:a16="http://schemas.microsoft.com/office/drawing/2014/main" id="{10C50DB9-9DCC-4648-5597-BB64B4B205BF}"/>
              </a:ext>
            </a:extLst>
          </p:cNvPr>
          <p:cNvSpPr txBox="1">
            <a:spLocks/>
          </p:cNvSpPr>
          <p:nvPr/>
        </p:nvSpPr>
        <p:spPr>
          <a:xfrm>
            <a:off x="770010" y="298132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query calculates the total weight of payloads in kilograms that were delivered to the International Space Station (ISS) by NASA under the Commercial Resupply Services (CRS) program.</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19257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query finds the average weight of payloads that were launched using the F9 v1.1 booster. This average is on the lower end of the payload mass range for F9 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Grafik 5">
            <a:extLst>
              <a:ext uri="{FF2B5EF4-FFF2-40B4-BE49-F238E27FC236}">
                <a16:creationId xmlns:a16="http://schemas.microsoft.com/office/drawing/2014/main" id="{D2080AE7-8E64-C1C2-6869-E699DD1E6A4C}"/>
              </a:ext>
            </a:extLst>
          </p:cNvPr>
          <p:cNvPicPr>
            <a:picLocks noChangeAspect="1"/>
          </p:cNvPicPr>
          <p:nvPr/>
        </p:nvPicPr>
        <p:blipFill>
          <a:blip r:embed="rId3"/>
          <a:stretch>
            <a:fillRect/>
          </a:stretch>
        </p:blipFill>
        <p:spPr>
          <a:xfrm>
            <a:off x="837466" y="1411373"/>
            <a:ext cx="10517068" cy="1457528"/>
          </a:xfrm>
          <a:prstGeom prst="rect">
            <a:avLst/>
          </a:prstGeom>
        </p:spPr>
      </p:pic>
      <p:sp>
        <p:nvSpPr>
          <p:cNvPr id="7" name="Rectangle 1">
            <a:extLst>
              <a:ext uri="{FF2B5EF4-FFF2-40B4-BE49-F238E27FC236}">
                <a16:creationId xmlns:a16="http://schemas.microsoft.com/office/drawing/2014/main" id="{BC05BF17-CFBE-58F7-493B-FBF7FF1124E5}"/>
              </a:ext>
            </a:extLst>
          </p:cNvPr>
          <p:cNvSpPr>
            <a:spLocks noChangeArrowheads="1"/>
          </p:cNvSpPr>
          <p:nvPr/>
        </p:nvSpPr>
        <p:spPr bwMode="auto">
          <a:xfrm>
            <a:off x="0" y="0"/>
            <a:ext cx="6819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a:ln>
                  <a:noFill/>
                </a:ln>
                <a:solidFill>
                  <a:schemeClr val="tx1"/>
                </a:solidFill>
                <a:effectLst/>
                <a:latin typeface="Söhne"/>
              </a:rPr>
              <a:t>The query finds the average weight of payloads that were launched using the F9 v1.1 booster. This average is on the lower end of the payload mass range for F9 1.1.</a:t>
            </a:r>
          </a:p>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600" b="0" i="0" u="none" strike="noStrike" cap="none" normalizeH="0" baseline="0">
                <a:ln>
                  <a:noFill/>
                </a:ln>
                <a:solidFill>
                  <a:schemeClr val="tx1"/>
                </a:solidFill>
                <a:effectLst/>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7AFC37A8-173D-41AE-A2A9-9E827C95C902}"/>
              </a:ext>
            </a:extLst>
          </p:cNvPr>
          <p:cNvSpPr>
            <a:spLocks noChangeArrowheads="1"/>
          </p:cNvSpPr>
          <p:nvPr/>
        </p:nvSpPr>
        <p:spPr bwMode="auto">
          <a:xfrm>
            <a:off x="152400" y="152400"/>
            <a:ext cx="6819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a:ln>
                  <a:noFill/>
                </a:ln>
                <a:solidFill>
                  <a:schemeClr val="tx1"/>
                </a:solidFill>
                <a:effectLst/>
                <a:latin typeface="Söhne"/>
              </a:rPr>
              <a:t>The query finds the average weight of payloads that were launched using the F9 v1.1 booster. This average is on the lower end of the payload mass range for F9 1.1.</a:t>
            </a:r>
          </a:p>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600" b="0" i="0" u="none" strike="noStrike" cap="none" normalizeH="0" baseline="0">
                <a:ln>
                  <a:noFill/>
                </a:ln>
                <a:solidFill>
                  <a:schemeClr val="tx1"/>
                </a:solidFill>
                <a:effectLst/>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Grafik 5">
            <a:extLst>
              <a:ext uri="{FF2B5EF4-FFF2-40B4-BE49-F238E27FC236}">
                <a16:creationId xmlns:a16="http://schemas.microsoft.com/office/drawing/2014/main" id="{DF8F7D9D-E326-6788-FAF8-5F2B82457988}"/>
              </a:ext>
            </a:extLst>
          </p:cNvPr>
          <p:cNvPicPr>
            <a:picLocks noChangeAspect="1"/>
          </p:cNvPicPr>
          <p:nvPr/>
        </p:nvPicPr>
        <p:blipFill>
          <a:blip r:embed="rId3"/>
          <a:stretch>
            <a:fillRect/>
          </a:stretch>
        </p:blipFill>
        <p:spPr>
          <a:xfrm>
            <a:off x="818413" y="1388957"/>
            <a:ext cx="10555173" cy="1514686"/>
          </a:xfrm>
          <a:prstGeom prst="rect">
            <a:avLst/>
          </a:prstGeom>
        </p:spPr>
      </p:pic>
      <p:sp>
        <p:nvSpPr>
          <p:cNvPr id="8" name="Content Placeholder 4">
            <a:extLst>
              <a:ext uri="{FF2B5EF4-FFF2-40B4-BE49-F238E27FC236}">
                <a16:creationId xmlns:a16="http://schemas.microsoft.com/office/drawing/2014/main" id="{20B3A82E-D399-AECF-C310-7E0D1E0FA6A9}"/>
              </a:ext>
            </a:extLst>
          </p:cNvPr>
          <p:cNvSpPr txBox="1">
            <a:spLocks/>
          </p:cNvSpPr>
          <p:nvPr/>
        </p:nvSpPr>
        <p:spPr>
          <a:xfrm>
            <a:off x="818413" y="3154101"/>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query retrieves the date of the first successful landing on a ground pad. This milestone was achieved in 2017.</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Rectangle 1">
            <a:extLst>
              <a:ext uri="{FF2B5EF4-FFF2-40B4-BE49-F238E27FC236}">
                <a16:creationId xmlns:a16="http://schemas.microsoft.com/office/drawing/2014/main" id="{735B8F43-6022-B103-3FAC-E9CE5F9B754C}"/>
              </a:ext>
            </a:extLst>
          </p:cNvPr>
          <p:cNvSpPr>
            <a:spLocks noChangeArrowheads="1"/>
          </p:cNvSpPr>
          <p:nvPr/>
        </p:nvSpPr>
        <p:spPr bwMode="auto">
          <a:xfrm>
            <a:off x="0" y="0"/>
            <a:ext cx="6819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a:ln>
                  <a:noFill/>
                </a:ln>
                <a:solidFill>
                  <a:schemeClr val="tx1"/>
                </a:solidFill>
                <a:effectLst/>
                <a:latin typeface="Söhne"/>
              </a:rPr>
              <a:t>The query retrieves the date of the first successful landing on a ground pad. This milestone was achieved in 2015, although there were other successful landings starting in 2014.</a:t>
            </a:r>
          </a:p>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600" b="0" i="0" u="none" strike="noStrike" cap="none" normalizeH="0" baseline="0">
                <a:ln>
                  <a:noFill/>
                </a:ln>
                <a:solidFill>
                  <a:schemeClr val="tx1"/>
                </a:solidFill>
                <a:effectLst/>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001294"/>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query lists the two versions of boosters that successfully landed on a drone ship and carried payloads with a weight between 4000 and 6000 kilograms (non-inclusive).</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Grafik 2">
            <a:extLst>
              <a:ext uri="{FF2B5EF4-FFF2-40B4-BE49-F238E27FC236}">
                <a16:creationId xmlns:a16="http://schemas.microsoft.com/office/drawing/2014/main" id="{AFD47B55-182E-393E-FB1B-09E642B95B7B}"/>
              </a:ext>
            </a:extLst>
          </p:cNvPr>
          <p:cNvPicPr>
            <a:picLocks noChangeAspect="1"/>
          </p:cNvPicPr>
          <p:nvPr/>
        </p:nvPicPr>
        <p:blipFill>
          <a:blip r:embed="rId3"/>
          <a:stretch>
            <a:fillRect/>
          </a:stretch>
        </p:blipFill>
        <p:spPr>
          <a:xfrm>
            <a:off x="580255" y="1503238"/>
            <a:ext cx="11031489" cy="178142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835728"/>
            <a:ext cx="10515600" cy="418984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We obtained data from the public SpaceX API and Wikipedia page. We added a 'class' column that indicates the success of landings. We analyzed the data using SQL, visualizations, folium maps, and dashboards. We selected relevant columns to use as features. We converted all categorical variables to binary using one-hot encoding. We standardized the data and used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to find the optimal parameters for machine learning models. We visualized the accuracy of all models</a:t>
            </a:r>
          </a:p>
          <a:p>
            <a:pPr>
              <a:lnSpc>
                <a:spcPct val="100000"/>
              </a:lnSpc>
              <a:spcBef>
                <a:spcPts val="1400"/>
              </a:spcBef>
            </a:pPr>
            <a:r>
              <a:rPr lang="en-US" sz="2200" dirty="0">
                <a:solidFill>
                  <a:schemeClr val="accent3">
                    <a:lumMod val="25000"/>
                  </a:schemeClr>
                </a:solidFill>
                <a:latin typeface="Abadi" panose="020B0604020104020204" pitchFamily="34" charset="0"/>
              </a:rPr>
              <a:t>We developed four machine learning models: Logistic Regression, Support Vector Machine, Decision Tree Classifier, and K Nearest Neighbors. All of the models performed similarly with an accuracy rate of approximately 83%. All of the models overestimated the number of successful landings. We believe that additional data is needed to improve the accuracy and effectiveness of our models.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Grafik 5">
            <a:extLst>
              <a:ext uri="{FF2B5EF4-FFF2-40B4-BE49-F238E27FC236}">
                <a16:creationId xmlns:a16="http://schemas.microsoft.com/office/drawing/2014/main" id="{CF28E8CA-DA21-0E8A-6CDA-2093620455EC}"/>
              </a:ext>
            </a:extLst>
          </p:cNvPr>
          <p:cNvPicPr>
            <a:picLocks noChangeAspect="1"/>
          </p:cNvPicPr>
          <p:nvPr/>
        </p:nvPicPr>
        <p:blipFill>
          <a:blip r:embed="rId3"/>
          <a:stretch>
            <a:fillRect/>
          </a:stretch>
        </p:blipFill>
        <p:spPr>
          <a:xfrm>
            <a:off x="746966" y="1527048"/>
            <a:ext cx="10698068" cy="1810003"/>
          </a:xfrm>
          <a:prstGeom prst="rect">
            <a:avLst/>
          </a:prstGeom>
        </p:spPr>
      </p:pic>
      <p:sp>
        <p:nvSpPr>
          <p:cNvPr id="7" name="Content Placeholder 4">
            <a:extLst>
              <a:ext uri="{FF2B5EF4-FFF2-40B4-BE49-F238E27FC236}">
                <a16:creationId xmlns:a16="http://schemas.microsoft.com/office/drawing/2014/main" id="{AA5C297F-AAB7-83C0-8B65-D7CBBA82F4D4}"/>
              </a:ext>
            </a:extLst>
          </p:cNvPr>
          <p:cNvSpPr txBox="1">
            <a:spLocks/>
          </p:cNvSpPr>
          <p:nvPr/>
        </p:nvSpPr>
        <p:spPr>
          <a:xfrm>
            <a:off x="770010" y="4001294"/>
            <a:ext cx="9745589"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The query returns the count of each outcome.</a:t>
            </a:r>
          </a:p>
          <a:p>
            <a:pPr marL="0" indent="0">
              <a:lnSpc>
                <a:spcPct val="100000"/>
              </a:lnSpc>
              <a:spcBef>
                <a:spcPts val="1400"/>
              </a:spcBef>
              <a:buNone/>
            </a:pPr>
            <a:r>
              <a:rPr lang="en-US" sz="2200" dirty="0">
                <a:solidFill>
                  <a:schemeClr val="accent3">
                    <a:lumMod val="25000"/>
                  </a:schemeClr>
                </a:solidFill>
                <a:latin typeface="Abadi"/>
              </a:rPr>
              <a:t>One launch has an unclear payload status.</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Grafik 5">
            <a:extLst>
              <a:ext uri="{FF2B5EF4-FFF2-40B4-BE49-F238E27FC236}">
                <a16:creationId xmlns:a16="http://schemas.microsoft.com/office/drawing/2014/main" id="{8E58EF31-987F-7858-F6B7-FAE0BFB695BA}"/>
              </a:ext>
            </a:extLst>
          </p:cNvPr>
          <p:cNvPicPr>
            <a:picLocks noChangeAspect="1"/>
          </p:cNvPicPr>
          <p:nvPr/>
        </p:nvPicPr>
        <p:blipFill>
          <a:blip r:embed="rId4"/>
          <a:stretch>
            <a:fillRect/>
          </a:stretch>
        </p:blipFill>
        <p:spPr>
          <a:xfrm>
            <a:off x="823176" y="1430172"/>
            <a:ext cx="10545647" cy="2372056"/>
          </a:xfrm>
          <a:prstGeom prst="rect">
            <a:avLst/>
          </a:prstGeom>
        </p:spPr>
      </p:pic>
      <p:sp>
        <p:nvSpPr>
          <p:cNvPr id="7" name="Content Placeholder 4">
            <a:extLst>
              <a:ext uri="{FF2B5EF4-FFF2-40B4-BE49-F238E27FC236}">
                <a16:creationId xmlns:a16="http://schemas.microsoft.com/office/drawing/2014/main" id="{3D68CDBC-060A-A4A1-57D1-531BAD44B2CA}"/>
              </a:ext>
            </a:extLst>
          </p:cNvPr>
          <p:cNvSpPr txBox="1">
            <a:spLocks/>
          </p:cNvSpPr>
          <p:nvPr/>
        </p:nvSpPr>
        <p:spPr>
          <a:xfrm>
            <a:off x="770010" y="4001294"/>
            <a:ext cx="9745589"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The query shows the versions of boosters that carried the heaviest. These versions are part of the F9 B5 B10XX group and they are very similar. This suggests that the payload mass is correlated with the booster version used.</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2099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query shows the month, landing outcome, booster version, payload mass, and launch site of 2015 launches where the stage 1 failed to land on a drone ship. </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Grafik 5">
            <a:extLst>
              <a:ext uri="{FF2B5EF4-FFF2-40B4-BE49-F238E27FC236}">
                <a16:creationId xmlns:a16="http://schemas.microsoft.com/office/drawing/2014/main" id="{881B924F-B826-F41E-3A1D-32A2B21A3EB0}"/>
              </a:ext>
            </a:extLst>
          </p:cNvPr>
          <p:cNvPicPr>
            <a:picLocks noChangeAspect="1"/>
          </p:cNvPicPr>
          <p:nvPr/>
        </p:nvPicPr>
        <p:blipFill>
          <a:blip r:embed="rId3"/>
          <a:stretch>
            <a:fillRect/>
          </a:stretch>
        </p:blipFill>
        <p:spPr>
          <a:xfrm>
            <a:off x="0" y="1323633"/>
            <a:ext cx="12192000" cy="130243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056154"/>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query shows a list of successful landings that took place between June 4, 2010 and March 20, 2017, inclusive. There were 4 successful landings in total during this period.</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Grafik 5">
            <a:extLst>
              <a:ext uri="{FF2B5EF4-FFF2-40B4-BE49-F238E27FC236}">
                <a16:creationId xmlns:a16="http://schemas.microsoft.com/office/drawing/2014/main" id="{3749F154-11DF-A151-1BD7-67659D5E35BA}"/>
              </a:ext>
            </a:extLst>
          </p:cNvPr>
          <p:cNvPicPr>
            <a:picLocks noChangeAspect="1"/>
          </p:cNvPicPr>
          <p:nvPr/>
        </p:nvPicPr>
        <p:blipFill>
          <a:blip r:embed="rId3"/>
          <a:stretch>
            <a:fillRect/>
          </a:stretch>
        </p:blipFill>
        <p:spPr>
          <a:xfrm>
            <a:off x="0" y="1454054"/>
            <a:ext cx="12192000" cy="146069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60258" y="5233988"/>
            <a:ext cx="9324145" cy="992404"/>
          </a:xfrm>
          <a:prstGeom prst="rect">
            <a:avLst/>
          </a:prstGeom>
        </p:spPr>
        <p:txBody>
          <a:bodyPr lIns="91440" tIns="45720" rIns="91440" bIns="45720" anchor="t">
            <a:normAutofit fontScale="85000" lnSpcReduction="2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There right map shows the launch locations in USA and the left map the locations in Florida </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Locations: Launch sites</a:t>
            </a:r>
          </a:p>
        </p:txBody>
      </p:sp>
      <p:pic>
        <p:nvPicPr>
          <p:cNvPr id="6" name="Grafik 5">
            <a:extLst>
              <a:ext uri="{FF2B5EF4-FFF2-40B4-BE49-F238E27FC236}">
                <a16:creationId xmlns:a16="http://schemas.microsoft.com/office/drawing/2014/main" id="{1EB6EF38-FA9B-48EE-E800-72C8EE890A30}"/>
              </a:ext>
            </a:extLst>
          </p:cNvPr>
          <p:cNvPicPr>
            <a:picLocks noChangeAspect="1"/>
          </p:cNvPicPr>
          <p:nvPr/>
        </p:nvPicPr>
        <p:blipFill>
          <a:blip r:embed="rId3"/>
          <a:stretch>
            <a:fillRect/>
          </a:stretch>
        </p:blipFill>
        <p:spPr>
          <a:xfrm>
            <a:off x="860258" y="1409700"/>
            <a:ext cx="5394492" cy="3638888"/>
          </a:xfrm>
          <a:prstGeom prst="rect">
            <a:avLst/>
          </a:prstGeom>
        </p:spPr>
      </p:pic>
      <p:pic>
        <p:nvPicPr>
          <p:cNvPr id="8" name="Grafik 7">
            <a:extLst>
              <a:ext uri="{FF2B5EF4-FFF2-40B4-BE49-F238E27FC236}">
                <a16:creationId xmlns:a16="http://schemas.microsoft.com/office/drawing/2014/main" id="{2D5DD2C2-9484-A414-F286-73AEF624B507}"/>
              </a:ext>
            </a:extLst>
          </p:cNvPr>
          <p:cNvPicPr>
            <a:picLocks noChangeAspect="1"/>
          </p:cNvPicPr>
          <p:nvPr/>
        </p:nvPicPr>
        <p:blipFill>
          <a:blip r:embed="rId4"/>
          <a:stretch>
            <a:fillRect/>
          </a:stretch>
        </p:blipFill>
        <p:spPr>
          <a:xfrm>
            <a:off x="5035550" y="1409700"/>
            <a:ext cx="6096000" cy="242346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a:t>
            </a:r>
            <a:r>
              <a:rPr lang="en-US" dirty="0" err="1">
                <a:solidFill>
                  <a:srgbClr val="0B49CB"/>
                </a:solidFill>
                <a:latin typeface="Abadi"/>
              </a:rPr>
              <a:t>Succes</a:t>
            </a:r>
            <a:r>
              <a:rPr lang="en-US" dirty="0">
                <a:solidFill>
                  <a:srgbClr val="0B49CB"/>
                </a:solidFill>
                <a:latin typeface="Abadi"/>
              </a:rPr>
              <a:t> Launches by launch site</a:t>
            </a:r>
          </a:p>
        </p:txBody>
      </p:sp>
      <p:pic>
        <p:nvPicPr>
          <p:cNvPr id="4" name="Grafik 3">
            <a:extLst>
              <a:ext uri="{FF2B5EF4-FFF2-40B4-BE49-F238E27FC236}">
                <a16:creationId xmlns:a16="http://schemas.microsoft.com/office/drawing/2014/main" id="{87DB0DF0-9F78-38D3-FD4C-5E96874CCD41}"/>
              </a:ext>
            </a:extLst>
          </p:cNvPr>
          <p:cNvPicPr>
            <a:picLocks noChangeAspect="1"/>
          </p:cNvPicPr>
          <p:nvPr/>
        </p:nvPicPr>
        <p:blipFill>
          <a:blip r:embed="rId3"/>
          <a:stretch>
            <a:fillRect/>
          </a:stretch>
        </p:blipFill>
        <p:spPr>
          <a:xfrm>
            <a:off x="3558578" y="1438621"/>
            <a:ext cx="3793524" cy="2669830"/>
          </a:xfrm>
          <a:prstGeom prst="rect">
            <a:avLst/>
          </a:prstGeom>
        </p:spPr>
      </p:pic>
      <p:sp>
        <p:nvSpPr>
          <p:cNvPr id="6" name="Content Placeholder 4">
            <a:extLst>
              <a:ext uri="{FF2B5EF4-FFF2-40B4-BE49-F238E27FC236}">
                <a16:creationId xmlns:a16="http://schemas.microsoft.com/office/drawing/2014/main" id="{F8AA6CE8-A20A-0B99-F703-92C5D354C28B}"/>
              </a:ext>
            </a:extLst>
          </p:cNvPr>
          <p:cNvSpPr txBox="1">
            <a:spLocks/>
          </p:cNvSpPr>
          <p:nvPr/>
        </p:nvSpPr>
        <p:spPr>
          <a:xfrm>
            <a:off x="860258" y="4241584"/>
            <a:ext cx="10099842" cy="1619466"/>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chart shows the number of successful landings at different launch sites. CCAFS LC-40 and CCAFS SLC-40 are the same place, so they have the same number of successful landings. Most of these landings happened before the name change. VAFB has the fewest number of successful landings. This might be because there are fewer launches from this site, or because it is harder to launch from the west coast.</a:t>
            </a:r>
            <a:endParaRPr lang="en-US" dirty="0"/>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65564"/>
            <a:ext cx="10530114" cy="28542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200" dirty="0">
                <a:solidFill>
                  <a:schemeClr val="accent3">
                    <a:lumMod val="25000"/>
                  </a:schemeClr>
                </a:solidFill>
                <a:latin typeface="Abadi" panose="020B0604020104020204" pitchFamily="34" charset="0"/>
              </a:rPr>
              <a:t>Space X has the most competitive pricing in the commercial space market, largely due to their ability to recover the first stage of their rocket. Space Y is looking to compete with Space X in this market.</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0" indent="0">
              <a:spcBef>
                <a:spcPts val="1400"/>
              </a:spcBef>
              <a:buNone/>
            </a:pPr>
            <a:r>
              <a:rPr lang="en-US" sz="2200" dirty="0">
                <a:solidFill>
                  <a:schemeClr val="accent3">
                    <a:lumMod val="25000"/>
                  </a:schemeClr>
                </a:solidFill>
                <a:latin typeface="Abadi" panose="020B0604020104020204" pitchFamily="34" charset="0"/>
              </a:rPr>
              <a:t>Space Y has asked us to train a machine learning model to predict the success of the first stage recovery of their rocket.</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4143681"/>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is the best success rate.</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for KSC LC-39A</a:t>
            </a:r>
          </a:p>
        </p:txBody>
      </p:sp>
      <p:pic>
        <p:nvPicPr>
          <p:cNvPr id="4" name="Grafik 3">
            <a:extLst>
              <a:ext uri="{FF2B5EF4-FFF2-40B4-BE49-F238E27FC236}">
                <a16:creationId xmlns:a16="http://schemas.microsoft.com/office/drawing/2014/main" id="{CC0E3326-A0F9-8996-539C-16B78E973306}"/>
              </a:ext>
            </a:extLst>
          </p:cNvPr>
          <p:cNvPicPr>
            <a:picLocks noChangeAspect="1"/>
          </p:cNvPicPr>
          <p:nvPr/>
        </p:nvPicPr>
        <p:blipFill>
          <a:blip r:embed="rId3"/>
          <a:stretch>
            <a:fillRect/>
          </a:stretch>
        </p:blipFill>
        <p:spPr>
          <a:xfrm>
            <a:off x="3414224" y="1476070"/>
            <a:ext cx="4097826" cy="255347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165725"/>
            <a:ext cx="10414662" cy="18256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 a slider we can change the range selector for the payload. In this case we have</a:t>
            </a:r>
          </a:p>
          <a:p>
            <a:pPr>
              <a:lnSpc>
                <a:spcPct val="100000"/>
              </a:lnSpc>
              <a:spcBef>
                <a:spcPts val="1400"/>
              </a:spcBef>
            </a:pPr>
            <a:r>
              <a:rPr lang="en-US" sz="2200" dirty="0">
                <a:solidFill>
                  <a:schemeClr val="accent3">
                    <a:lumMod val="25000"/>
                  </a:schemeClr>
                </a:solidFill>
                <a:latin typeface="Abadi" panose="020B0604020104020204" pitchFamily="34" charset="0"/>
              </a:rPr>
              <a:t>A range from 0-5000 kg. 1 indicates a successful landing.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7" name="Grafik 6">
            <a:extLst>
              <a:ext uri="{FF2B5EF4-FFF2-40B4-BE49-F238E27FC236}">
                <a16:creationId xmlns:a16="http://schemas.microsoft.com/office/drawing/2014/main" id="{8568264E-264A-A809-F626-57062B08741A}"/>
              </a:ext>
            </a:extLst>
          </p:cNvPr>
          <p:cNvPicPr>
            <a:picLocks noChangeAspect="1"/>
          </p:cNvPicPr>
          <p:nvPr/>
        </p:nvPicPr>
        <p:blipFill>
          <a:blip r:embed="rId3"/>
          <a:stretch>
            <a:fillRect/>
          </a:stretch>
        </p:blipFill>
        <p:spPr>
          <a:xfrm>
            <a:off x="520700" y="1354720"/>
            <a:ext cx="8445500" cy="364791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Grafik 2">
            <a:extLst>
              <a:ext uri="{FF2B5EF4-FFF2-40B4-BE49-F238E27FC236}">
                <a16:creationId xmlns:a16="http://schemas.microsoft.com/office/drawing/2014/main" id="{E6F1DF9E-4F42-062B-1DF5-3114DF042DB9}"/>
              </a:ext>
            </a:extLst>
          </p:cNvPr>
          <p:cNvPicPr>
            <a:picLocks noChangeAspect="1"/>
          </p:cNvPicPr>
          <p:nvPr/>
        </p:nvPicPr>
        <p:blipFill>
          <a:blip r:embed="rId3"/>
          <a:stretch>
            <a:fillRect/>
          </a:stretch>
        </p:blipFill>
        <p:spPr>
          <a:xfrm>
            <a:off x="1102720" y="1528447"/>
            <a:ext cx="5545730" cy="2956477"/>
          </a:xfrm>
          <a:prstGeom prst="rect">
            <a:avLst/>
          </a:prstGeom>
        </p:spPr>
      </p:pic>
      <p:sp>
        <p:nvSpPr>
          <p:cNvPr id="6" name="Content Placeholder 4">
            <a:extLst>
              <a:ext uri="{FF2B5EF4-FFF2-40B4-BE49-F238E27FC236}">
                <a16:creationId xmlns:a16="http://schemas.microsoft.com/office/drawing/2014/main" id="{DD2508A0-5A56-0ED8-458D-982AF64C9C32}"/>
              </a:ext>
            </a:extLst>
          </p:cNvPr>
          <p:cNvSpPr txBox="1">
            <a:spLocks/>
          </p:cNvSpPr>
          <p:nvPr/>
        </p:nvSpPr>
        <p:spPr>
          <a:xfrm>
            <a:off x="770011" y="4772025"/>
            <a:ext cx="10414662" cy="182562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All models have almost the same accuracy of better than 0.8. However, the decision tree classifier is the best.</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Grafik 2">
            <a:extLst>
              <a:ext uri="{FF2B5EF4-FFF2-40B4-BE49-F238E27FC236}">
                <a16:creationId xmlns:a16="http://schemas.microsoft.com/office/drawing/2014/main" id="{8E16453F-3E6D-5B9C-6F92-B87914FDCC6C}"/>
              </a:ext>
            </a:extLst>
          </p:cNvPr>
          <p:cNvPicPr>
            <a:picLocks noChangeAspect="1"/>
          </p:cNvPicPr>
          <p:nvPr/>
        </p:nvPicPr>
        <p:blipFill>
          <a:blip r:embed="rId4"/>
          <a:stretch>
            <a:fillRect/>
          </a:stretch>
        </p:blipFill>
        <p:spPr>
          <a:xfrm>
            <a:off x="942543" y="1472899"/>
            <a:ext cx="4740707" cy="3296615"/>
          </a:xfrm>
          <a:prstGeom prst="rect">
            <a:avLst/>
          </a:prstGeom>
        </p:spPr>
      </p:pic>
      <p:sp>
        <p:nvSpPr>
          <p:cNvPr id="6" name="Content Placeholder 4">
            <a:extLst>
              <a:ext uri="{FF2B5EF4-FFF2-40B4-BE49-F238E27FC236}">
                <a16:creationId xmlns:a16="http://schemas.microsoft.com/office/drawing/2014/main" id="{70B86141-CC26-CA31-62D4-DD8FD8123BF8}"/>
              </a:ext>
            </a:extLst>
          </p:cNvPr>
          <p:cNvSpPr txBox="1">
            <a:spLocks/>
          </p:cNvSpPr>
          <p:nvPr/>
        </p:nvSpPr>
        <p:spPr>
          <a:xfrm>
            <a:off x="770011" y="4772025"/>
            <a:ext cx="10414662" cy="182562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performance of all models on the test set was identical, so their confusion matrices are all the same. The models correctly predicted 12 landings as successful and 3 landings as unsuccessful. However, they also predicted 3 unsuccessful landings as successful (false positives), indicating that the models tend to overestimate the success rate.</a:t>
            </a: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898993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More data could be used to improve the model and increase its accuracy.</a:t>
            </a:r>
          </a:p>
          <a:p>
            <a:pPr>
              <a:lnSpc>
                <a:spcPct val="100000"/>
              </a:lnSpc>
              <a:spcBef>
                <a:spcPts val="1400"/>
              </a:spcBef>
            </a:pPr>
            <a:r>
              <a:rPr lang="en-US" sz="2200" dirty="0">
                <a:solidFill>
                  <a:schemeClr val="accent3">
                    <a:lumMod val="25000"/>
                  </a:schemeClr>
                </a:solidFill>
                <a:latin typeface="Abadi" panose="020B0604020104020204" pitchFamily="34" charset="0"/>
              </a:rPr>
              <a:t>We developed a machine learning model that can predict the success of a landing with an accuracy of 83%. </a:t>
            </a:r>
          </a:p>
          <a:p>
            <a:pPr>
              <a:lnSpc>
                <a:spcPct val="100000"/>
              </a:lnSpc>
              <a:spcBef>
                <a:spcPts val="1400"/>
              </a:spcBef>
            </a:pPr>
            <a:r>
              <a:rPr lang="en-US" sz="2200" dirty="0" err="1">
                <a:solidFill>
                  <a:schemeClr val="accent3">
                    <a:lumMod val="25000"/>
                  </a:schemeClr>
                </a:solidFill>
                <a:latin typeface="Abadi" panose="020B0604020104020204" pitchFamily="34" charset="0"/>
              </a:rPr>
              <a:t>Allon</a:t>
            </a:r>
            <a:r>
              <a:rPr lang="en-US" sz="2200" dirty="0">
                <a:solidFill>
                  <a:schemeClr val="accent3">
                    <a:lumMod val="25000"/>
                  </a:schemeClr>
                </a:solidFill>
                <a:latin typeface="Abadi" panose="020B0604020104020204" pitchFamily="34" charset="0"/>
              </a:rPr>
              <a:t> Mask of </a:t>
            </a: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can use this model to decide whether a launch should go ahead.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de-DE" sz="2400" u="heavy" dirty="0">
                <a:solidFill>
                  <a:srgbClr val="404040"/>
                </a:solidFill>
                <a:uFill>
                  <a:solidFill>
                    <a:srgbClr val="404040"/>
                  </a:solidFill>
                </a:uFill>
                <a:latin typeface="Carlito"/>
                <a:cs typeface="Carlito"/>
              </a:rPr>
              <a:t>GitHub </a:t>
            </a:r>
            <a:r>
              <a:rPr lang="de-DE" sz="2400" u="heavy" spc="-10" dirty="0" err="1">
                <a:solidFill>
                  <a:srgbClr val="404040"/>
                </a:solidFill>
                <a:uFill>
                  <a:solidFill>
                    <a:srgbClr val="404040"/>
                  </a:solidFill>
                </a:uFill>
                <a:latin typeface="Carlito"/>
                <a:cs typeface="Carlito"/>
              </a:rPr>
              <a:t>repository</a:t>
            </a:r>
            <a:r>
              <a:rPr lang="en-US" sz="2200" u="heavy" spc="-10" dirty="0">
                <a:solidFill>
                  <a:schemeClr val="accent3">
                    <a:lumMod val="25000"/>
                  </a:schemeClr>
                </a:solidFill>
                <a:uFill>
                  <a:solidFill>
                    <a:srgbClr val="404040"/>
                  </a:solidFill>
                </a:uFill>
                <a:latin typeface="Abadi" panose="020B0604020104020204" pitchFamily="34" charset="0"/>
                <a:cs typeface="Carlito"/>
              </a:rPr>
              <a:t>: </a:t>
            </a:r>
            <a:endParaRPr lang="de-DE" sz="2400" u="heavy" spc="-10" dirty="0">
              <a:solidFill>
                <a:srgbClr val="404040"/>
              </a:solidFill>
              <a:uFill>
                <a:solidFill>
                  <a:srgbClr val="404040"/>
                </a:solidFill>
              </a:uFill>
              <a:latin typeface="Carlito"/>
              <a:cs typeface="Carlito"/>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The data for this model will be obtained from the SpaceX public API and the SpaceX Wikipedia page.</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The classification of true landings as successful and all others as unsuccessful will be used in this model.</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err="1">
                <a:solidFill>
                  <a:schemeClr val="bg2">
                    <a:lumMod val="50000"/>
                  </a:schemeClr>
                </a:solidFill>
                <a:latin typeface="Abadi"/>
              </a:rPr>
              <a:t>GridSearchCV</a:t>
            </a:r>
            <a:r>
              <a:rPr lang="en-US" sz="7600" dirty="0">
                <a:solidFill>
                  <a:schemeClr val="bg2">
                    <a:lumMod val="50000"/>
                  </a:schemeClr>
                </a:solidFill>
                <a:latin typeface="Abadi"/>
              </a:rPr>
              <a:t> will be used to fine-tune the models.</a:t>
            </a:r>
          </a:p>
          <a:p>
            <a:pPr lvl="1">
              <a:lnSpc>
                <a:spcPct val="120000"/>
              </a:lnSpc>
              <a:spcBef>
                <a:spcPts val="1400"/>
              </a:spcBef>
            </a:pPr>
            <a:endParaRPr lang="en-US" sz="7600" dirty="0">
              <a:solidFill>
                <a:schemeClr val="bg2">
                  <a:lumMod val="50000"/>
                </a:schemeClr>
              </a:solidFill>
              <a:latin typeface="Abadi"/>
            </a:endParaRPr>
          </a:p>
          <a:p>
            <a:pPr marL="0" indent="0">
              <a:lnSpc>
                <a:spcPct val="120000"/>
              </a:lnSpc>
              <a:spcBef>
                <a:spcPts val="1400"/>
              </a:spcBef>
              <a:buNone/>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601586"/>
          </a:xfrm>
          <a:prstGeom prst="rect">
            <a:avLst/>
          </a:prstGeom>
        </p:spPr>
        <p:txBody>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data for this model will be collected using a combination of API requests from the SpaceX public API and web scraping data from a table on the SpaceX Wikipedia entry. </a:t>
            </a:r>
          </a:p>
          <a:p>
            <a:pPr marL="0" indent="0">
              <a:lnSpc>
                <a:spcPct val="100000"/>
              </a:lnSpc>
              <a:spcBef>
                <a:spcPts val="1400"/>
              </a:spcBef>
              <a:buNone/>
            </a:pPr>
            <a:r>
              <a:rPr lang="en-US" sz="2200" u="sng" dirty="0">
                <a:solidFill>
                  <a:schemeClr val="accent3">
                    <a:lumMod val="25000"/>
                  </a:schemeClr>
                </a:solidFill>
                <a:latin typeface="Abadi" panose="020B0604020104020204" pitchFamily="34" charset="0"/>
              </a:rPr>
              <a:t>The columns for the API data include</a:t>
            </a:r>
            <a:r>
              <a:rPr lang="en-US" sz="2200" dirty="0">
                <a:solidFill>
                  <a:schemeClr val="accent3">
                    <a:lumMod val="25000"/>
                  </a:schemeClr>
                </a:solidFill>
                <a:latin typeface="Abadi" panose="020B0604020104020204" pitchFamily="34" charset="0"/>
              </a:rPr>
              <a:t>: </a:t>
            </a:r>
          </a:p>
          <a:p>
            <a:pPr marL="0" indent="0">
              <a:lnSpc>
                <a:spcPct val="100000"/>
              </a:lnSpc>
              <a:spcBef>
                <a:spcPts val="1400"/>
              </a:spcBef>
              <a:buNone/>
            </a:pPr>
            <a:r>
              <a:rPr lang="en-US" sz="2200" dirty="0" err="1">
                <a:solidFill>
                  <a:schemeClr val="accent3">
                    <a:lumMod val="25000"/>
                  </a:schemeClr>
                </a:solidFill>
                <a:latin typeface="Abadi" panose="020B0604020104020204" pitchFamily="34" charset="0"/>
              </a:rPr>
              <a:t>FlightNumber</a:t>
            </a:r>
            <a:r>
              <a:rPr lang="en-US" sz="2200" dirty="0">
                <a:solidFill>
                  <a:schemeClr val="accent3">
                    <a:lumMod val="25000"/>
                  </a:schemeClr>
                </a:solidFill>
                <a:latin typeface="Abadi" panose="020B0604020104020204" pitchFamily="34" charset="0"/>
              </a:rPr>
              <a:t>, Date, </a:t>
            </a:r>
            <a:r>
              <a:rPr lang="en-US" sz="2200" dirty="0" err="1">
                <a:solidFill>
                  <a:schemeClr val="accent3">
                    <a:lumMod val="25000"/>
                  </a:schemeClr>
                </a:solidFill>
                <a:latin typeface="Abadi" panose="020B0604020104020204" pitchFamily="34" charset="0"/>
              </a:rPr>
              <a:t>BoosterVersion</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Orbit, </a:t>
            </a:r>
            <a:r>
              <a:rPr lang="en-US" sz="2200" dirty="0" err="1">
                <a:solidFill>
                  <a:schemeClr val="accent3">
                    <a:lumMod val="25000"/>
                  </a:schemeClr>
                </a:solidFill>
                <a:latin typeface="Abadi" panose="020B0604020104020204" pitchFamily="34" charset="0"/>
              </a:rPr>
              <a:t>LaunchSite</a:t>
            </a:r>
            <a:r>
              <a:rPr lang="en-US" sz="2200" dirty="0">
                <a:solidFill>
                  <a:schemeClr val="accent3">
                    <a:lumMod val="25000"/>
                  </a:schemeClr>
                </a:solidFill>
                <a:latin typeface="Abadi" panose="020B0604020104020204" pitchFamily="34" charset="0"/>
              </a:rPr>
              <a:t>, Outcome, Flights, </a:t>
            </a:r>
            <a:r>
              <a:rPr lang="en-US" sz="2200" dirty="0" err="1">
                <a:solidFill>
                  <a:schemeClr val="accent3">
                    <a:lumMod val="25000"/>
                  </a:schemeClr>
                </a:solidFill>
                <a:latin typeface="Abadi" panose="020B0604020104020204" pitchFamily="34" charset="0"/>
              </a:rPr>
              <a:t>GridFins</a:t>
            </a:r>
            <a:r>
              <a:rPr lang="en-US" sz="2200" dirty="0">
                <a:solidFill>
                  <a:schemeClr val="accent3">
                    <a:lumMod val="25000"/>
                  </a:schemeClr>
                </a:solidFill>
                <a:latin typeface="Abadi" panose="020B0604020104020204" pitchFamily="34" charset="0"/>
              </a:rPr>
              <a:t>, Reused, Legs, </a:t>
            </a:r>
            <a:r>
              <a:rPr lang="en-US" sz="2200" dirty="0" err="1">
                <a:solidFill>
                  <a:schemeClr val="accent3">
                    <a:lumMod val="25000"/>
                  </a:schemeClr>
                </a:solidFill>
                <a:latin typeface="Abadi" panose="020B0604020104020204" pitchFamily="34" charset="0"/>
              </a:rPr>
              <a:t>LandingPad</a:t>
            </a:r>
            <a:r>
              <a:rPr lang="en-US" sz="2200" dirty="0">
                <a:solidFill>
                  <a:schemeClr val="accent3">
                    <a:lumMod val="25000"/>
                  </a:schemeClr>
                </a:solidFill>
                <a:latin typeface="Abadi" panose="020B0604020104020204" pitchFamily="34" charset="0"/>
              </a:rPr>
              <a:t>, Block, </a:t>
            </a:r>
            <a:r>
              <a:rPr lang="en-US" sz="2200" dirty="0" err="1">
                <a:solidFill>
                  <a:schemeClr val="accent3">
                    <a:lumMod val="25000"/>
                  </a:schemeClr>
                </a:solidFill>
                <a:latin typeface="Abadi" panose="020B0604020104020204" pitchFamily="34" charset="0"/>
              </a:rPr>
              <a:t>ReusedCount</a:t>
            </a:r>
            <a:r>
              <a:rPr lang="en-US" sz="2200" dirty="0">
                <a:solidFill>
                  <a:schemeClr val="accent3">
                    <a:lumMod val="25000"/>
                  </a:schemeClr>
                </a:solidFill>
                <a:latin typeface="Abadi" panose="020B0604020104020204" pitchFamily="34" charset="0"/>
              </a:rPr>
              <a:t>, Serial, Longitude, Latitude. </a:t>
            </a:r>
          </a:p>
          <a:p>
            <a:pPr marL="0" indent="0">
              <a:lnSpc>
                <a:spcPct val="100000"/>
              </a:lnSpc>
              <a:spcBef>
                <a:spcPts val="1400"/>
              </a:spcBef>
              <a:buNone/>
            </a:pPr>
            <a:r>
              <a:rPr lang="en-US" sz="2200" u="sng" dirty="0">
                <a:solidFill>
                  <a:schemeClr val="accent3">
                    <a:lumMod val="25000"/>
                  </a:schemeClr>
                </a:solidFill>
                <a:latin typeface="Abadi" panose="020B0604020104020204" pitchFamily="34" charset="0"/>
              </a:rPr>
              <a:t>The columns for the </a:t>
            </a:r>
            <a:r>
              <a:rPr lang="en-US" sz="2200" u="sng" dirty="0" err="1">
                <a:solidFill>
                  <a:schemeClr val="accent3">
                    <a:lumMod val="25000"/>
                  </a:schemeClr>
                </a:solidFill>
                <a:latin typeface="Abadi" panose="020B0604020104020204" pitchFamily="34" charset="0"/>
              </a:rPr>
              <a:t>webscrape</a:t>
            </a:r>
            <a:r>
              <a:rPr lang="en-US" sz="2200" u="sng" dirty="0">
                <a:solidFill>
                  <a:schemeClr val="accent3">
                    <a:lumMod val="25000"/>
                  </a:schemeClr>
                </a:solidFill>
                <a:latin typeface="Abadi" panose="020B0604020104020204" pitchFamily="34" charset="0"/>
              </a:rPr>
              <a:t> data include</a:t>
            </a:r>
            <a:r>
              <a:rPr lang="en-US" sz="2200" dirty="0">
                <a:solidFill>
                  <a:schemeClr val="accent3">
                    <a:lumMod val="25000"/>
                  </a:schemeClr>
                </a:solidFill>
                <a:latin typeface="Abadi" panose="020B0604020104020204" pitchFamily="34" charset="0"/>
              </a:rPr>
              <a:t>: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Flight No., Launch site, Payload,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Orbit, Customer, Launch outcome, Version Booster, Booster landing, Date, Time. </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729838" y="3525678"/>
            <a:ext cx="4640263" cy="4225925"/>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hlinkClick r:id="rId4"/>
              </a:rPr>
              <a:t>Lab 1 - </a:t>
            </a:r>
            <a:r>
              <a:rPr lang="en-US" sz="2200" dirty="0" err="1">
                <a:solidFill>
                  <a:schemeClr val="accent3">
                    <a:lumMod val="25000"/>
                  </a:schemeClr>
                </a:solidFill>
                <a:latin typeface="Abadi"/>
                <a:hlinkClick r:id="rId4"/>
              </a:rPr>
              <a:t>Github</a:t>
            </a:r>
            <a:r>
              <a:rPr lang="en-US" sz="2200" dirty="0">
                <a:solidFill>
                  <a:schemeClr val="accent3">
                    <a:lumMod val="25000"/>
                  </a:schemeClr>
                </a:solidFill>
                <a:latin typeface="Abadi"/>
                <a:hlinkClick r:id="rId4"/>
              </a:rPr>
              <a:t> link</a:t>
            </a: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pSp>
        <p:nvGrpSpPr>
          <p:cNvPr id="7" name="object 7">
            <a:extLst>
              <a:ext uri="{FF2B5EF4-FFF2-40B4-BE49-F238E27FC236}">
                <a16:creationId xmlns:a16="http://schemas.microsoft.com/office/drawing/2014/main" id="{03380B33-963D-69CA-D3D2-65D97DDA20E8}"/>
              </a:ext>
            </a:extLst>
          </p:cNvPr>
          <p:cNvGrpSpPr/>
          <p:nvPr/>
        </p:nvGrpSpPr>
        <p:grpSpPr>
          <a:xfrm>
            <a:off x="2988004" y="1648099"/>
            <a:ext cx="2596896" cy="1143000"/>
            <a:chOff x="4782311" y="1478280"/>
            <a:chExt cx="2596896" cy="1143000"/>
          </a:xfrm>
        </p:grpSpPr>
        <p:sp>
          <p:nvSpPr>
            <p:cNvPr id="8" name="object 8">
              <a:extLst>
                <a:ext uri="{FF2B5EF4-FFF2-40B4-BE49-F238E27FC236}">
                  <a16:creationId xmlns:a16="http://schemas.microsoft.com/office/drawing/2014/main" id="{77797F94-9111-CB4D-5C4D-DBF6E5BED672}"/>
                </a:ext>
              </a:extLst>
            </p:cNvPr>
            <p:cNvSpPr/>
            <p:nvPr/>
          </p:nvSpPr>
          <p:spPr>
            <a:xfrm rot="16200000">
              <a:off x="6640067" y="1371600"/>
              <a:ext cx="158496" cy="1319784"/>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sp>
          <p:nvSpPr>
            <p:cNvPr id="9" name="object 9">
              <a:extLst>
                <a:ext uri="{FF2B5EF4-FFF2-40B4-BE49-F238E27FC236}">
                  <a16:creationId xmlns:a16="http://schemas.microsoft.com/office/drawing/2014/main" id="{CF5E2C16-7CF1-283F-27A5-F8E7BE8DD944}"/>
                </a:ext>
              </a:extLst>
            </p:cNvPr>
            <p:cNvSpPr/>
            <p:nvPr/>
          </p:nvSpPr>
          <p:spPr>
            <a:xfrm>
              <a:off x="4782311" y="1478280"/>
              <a:ext cx="1851660" cy="1143000"/>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sp>
          <p:nvSpPr>
            <p:cNvPr id="10" name="object 10">
              <a:extLst>
                <a:ext uri="{FF2B5EF4-FFF2-40B4-BE49-F238E27FC236}">
                  <a16:creationId xmlns:a16="http://schemas.microsoft.com/office/drawing/2014/main" id="{07FE51A7-F95F-0433-30FF-5FAC70484069}"/>
                </a:ext>
              </a:extLst>
            </p:cNvPr>
            <p:cNvSpPr/>
            <p:nvPr/>
          </p:nvSpPr>
          <p:spPr>
            <a:xfrm>
              <a:off x="4888991" y="1719072"/>
              <a:ext cx="1677923" cy="696467"/>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sp>
          <p:nvSpPr>
            <p:cNvPr id="11" name="object 11">
              <a:extLst>
                <a:ext uri="{FF2B5EF4-FFF2-40B4-BE49-F238E27FC236}">
                  <a16:creationId xmlns:a16="http://schemas.microsoft.com/office/drawing/2014/main" id="{F22A19DA-EF95-96B0-F264-91967E74DF9D}"/>
                </a:ext>
              </a:extLst>
            </p:cNvPr>
            <p:cNvSpPr/>
            <p:nvPr/>
          </p:nvSpPr>
          <p:spPr>
            <a:xfrm>
              <a:off x="4803647" y="1499616"/>
              <a:ext cx="1772411" cy="1063752"/>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grpSp>
      <p:sp>
        <p:nvSpPr>
          <p:cNvPr id="12" name="object 12">
            <a:extLst>
              <a:ext uri="{FF2B5EF4-FFF2-40B4-BE49-F238E27FC236}">
                <a16:creationId xmlns:a16="http://schemas.microsoft.com/office/drawing/2014/main" id="{B6B2F949-AB96-62AE-85CF-20B6B0DD2066}"/>
              </a:ext>
            </a:extLst>
          </p:cNvPr>
          <p:cNvSpPr txBox="1"/>
          <p:nvPr/>
        </p:nvSpPr>
        <p:spPr>
          <a:xfrm>
            <a:off x="3221558" y="1935880"/>
            <a:ext cx="1327150" cy="462915"/>
          </a:xfrm>
          <a:prstGeom prst="rect">
            <a:avLst/>
          </a:prstGeom>
        </p:spPr>
        <p:txBody>
          <a:bodyPr vert="horz" wrap="square" lIns="0" tIns="36195" rIns="0" bIns="0" rtlCol="0">
            <a:spAutoFit/>
          </a:bodyPr>
          <a:lstStyle/>
          <a:p>
            <a:pPr marL="479425" marR="5080" indent="-466725">
              <a:lnSpc>
                <a:spcPts val="1639"/>
              </a:lnSpc>
              <a:spcBef>
                <a:spcPts val="285"/>
              </a:spcBef>
            </a:pPr>
            <a:r>
              <a:rPr sz="1500" spc="-5" dirty="0">
                <a:solidFill>
                  <a:srgbClr val="FFFFFF"/>
                </a:solidFill>
                <a:latin typeface="Carlito"/>
                <a:cs typeface="Carlito"/>
              </a:rPr>
              <a:t>Request </a:t>
            </a:r>
            <a:r>
              <a:rPr sz="1500" spc="-10" dirty="0">
                <a:solidFill>
                  <a:srgbClr val="FFFFFF"/>
                </a:solidFill>
                <a:latin typeface="Carlito"/>
                <a:cs typeface="Carlito"/>
              </a:rPr>
              <a:t>(Space</a:t>
            </a:r>
            <a:r>
              <a:rPr sz="1500" spc="-240" dirty="0">
                <a:solidFill>
                  <a:srgbClr val="FFFFFF"/>
                </a:solidFill>
                <a:latin typeface="Carlito"/>
                <a:cs typeface="Carlito"/>
              </a:rPr>
              <a:t> </a:t>
            </a:r>
            <a:r>
              <a:rPr sz="1500" dirty="0">
                <a:solidFill>
                  <a:srgbClr val="FFFFFF"/>
                </a:solidFill>
                <a:latin typeface="Carlito"/>
                <a:cs typeface="Carlito"/>
              </a:rPr>
              <a:t>X  APIs)</a:t>
            </a:r>
            <a:endParaRPr sz="1500" dirty="0">
              <a:latin typeface="Carlito"/>
              <a:cs typeface="Carlito"/>
            </a:endParaRPr>
          </a:p>
        </p:txBody>
      </p:sp>
      <p:grpSp>
        <p:nvGrpSpPr>
          <p:cNvPr id="13" name="object 13">
            <a:extLst>
              <a:ext uri="{FF2B5EF4-FFF2-40B4-BE49-F238E27FC236}">
                <a16:creationId xmlns:a16="http://schemas.microsoft.com/office/drawing/2014/main" id="{C3347168-E7AE-C1B2-F4F7-A57898FD1178}"/>
              </a:ext>
            </a:extLst>
          </p:cNvPr>
          <p:cNvGrpSpPr/>
          <p:nvPr/>
        </p:nvGrpSpPr>
        <p:grpSpPr>
          <a:xfrm>
            <a:off x="5124652" y="1630617"/>
            <a:ext cx="2320444" cy="1147572"/>
            <a:chOff x="4782311" y="2807207"/>
            <a:chExt cx="2320444" cy="1147572"/>
          </a:xfrm>
        </p:grpSpPr>
        <p:sp>
          <p:nvSpPr>
            <p:cNvPr id="15" name="object 15">
              <a:extLst>
                <a:ext uri="{FF2B5EF4-FFF2-40B4-BE49-F238E27FC236}">
                  <a16:creationId xmlns:a16="http://schemas.microsoft.com/office/drawing/2014/main" id="{57474A6E-6122-F89B-88EE-C6DB6CA92CD7}"/>
                </a:ext>
              </a:extLst>
            </p:cNvPr>
            <p:cNvSpPr/>
            <p:nvPr/>
          </p:nvSpPr>
          <p:spPr>
            <a:xfrm rot="5400000">
              <a:off x="6363615" y="2718066"/>
              <a:ext cx="158496" cy="1319784"/>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sp>
          <p:nvSpPr>
            <p:cNvPr id="16" name="object 16">
              <a:extLst>
                <a:ext uri="{FF2B5EF4-FFF2-40B4-BE49-F238E27FC236}">
                  <a16:creationId xmlns:a16="http://schemas.microsoft.com/office/drawing/2014/main" id="{FD0DD083-A2A3-DF12-D352-B68C3BB43386}"/>
                </a:ext>
              </a:extLst>
            </p:cNvPr>
            <p:cNvSpPr/>
            <p:nvPr/>
          </p:nvSpPr>
          <p:spPr>
            <a:xfrm>
              <a:off x="4782311" y="2807207"/>
              <a:ext cx="1851660" cy="1143000"/>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sp>
          <p:nvSpPr>
            <p:cNvPr id="17" name="object 17">
              <a:extLst>
                <a:ext uri="{FF2B5EF4-FFF2-40B4-BE49-F238E27FC236}">
                  <a16:creationId xmlns:a16="http://schemas.microsoft.com/office/drawing/2014/main" id="{9B8C6F1D-48BC-2E46-D177-CE036B66B13E}"/>
                </a:ext>
              </a:extLst>
            </p:cNvPr>
            <p:cNvSpPr/>
            <p:nvPr/>
          </p:nvSpPr>
          <p:spPr>
            <a:xfrm>
              <a:off x="4888991" y="2839211"/>
              <a:ext cx="1677923" cy="1115568"/>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dirty="0"/>
            </a:p>
          </p:txBody>
        </p:sp>
        <p:sp>
          <p:nvSpPr>
            <p:cNvPr id="18" name="object 18">
              <a:extLst>
                <a:ext uri="{FF2B5EF4-FFF2-40B4-BE49-F238E27FC236}">
                  <a16:creationId xmlns:a16="http://schemas.microsoft.com/office/drawing/2014/main" id="{BFE6606D-DECA-06C4-C7AB-F1D3F8DC1496}"/>
                </a:ext>
              </a:extLst>
            </p:cNvPr>
            <p:cNvSpPr/>
            <p:nvPr/>
          </p:nvSpPr>
          <p:spPr>
            <a:xfrm>
              <a:off x="4803647" y="2828543"/>
              <a:ext cx="1772411" cy="1063752"/>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dirty="0"/>
            </a:p>
          </p:txBody>
        </p:sp>
      </p:grpSp>
      <p:sp>
        <p:nvSpPr>
          <p:cNvPr id="19" name="object 19">
            <a:extLst>
              <a:ext uri="{FF2B5EF4-FFF2-40B4-BE49-F238E27FC236}">
                <a16:creationId xmlns:a16="http://schemas.microsoft.com/office/drawing/2014/main" id="{57EF8FAC-429F-14AE-ACB6-579381675D55}"/>
              </a:ext>
            </a:extLst>
          </p:cNvPr>
          <p:cNvSpPr txBox="1"/>
          <p:nvPr/>
        </p:nvSpPr>
        <p:spPr>
          <a:xfrm>
            <a:off x="5358206" y="2040998"/>
            <a:ext cx="1332865" cy="244426"/>
          </a:xfrm>
          <a:prstGeom prst="rect">
            <a:avLst/>
          </a:prstGeom>
        </p:spPr>
        <p:txBody>
          <a:bodyPr vert="horz" wrap="square" lIns="0" tIns="31750" rIns="0" bIns="0" rtlCol="0">
            <a:spAutoFit/>
          </a:bodyPr>
          <a:lstStyle/>
          <a:p>
            <a:pPr marL="12700" marR="5080" indent="4445" algn="ctr">
              <a:lnSpc>
                <a:spcPct val="91600"/>
              </a:lnSpc>
              <a:spcBef>
                <a:spcPts val="250"/>
              </a:spcBef>
            </a:pPr>
            <a:r>
              <a:rPr sz="1500" dirty="0">
                <a:solidFill>
                  <a:srgbClr val="FFFFFF"/>
                </a:solidFill>
                <a:latin typeface="Carlito"/>
                <a:cs typeface="Carlito"/>
              </a:rPr>
              <a:t>JSON </a:t>
            </a:r>
            <a:r>
              <a:rPr sz="1500" spc="-5" dirty="0">
                <a:solidFill>
                  <a:srgbClr val="FFFFFF"/>
                </a:solidFill>
                <a:latin typeface="Carlito"/>
                <a:cs typeface="Carlito"/>
              </a:rPr>
              <a:t>file </a:t>
            </a:r>
            <a:r>
              <a:rPr sz="1500" dirty="0">
                <a:solidFill>
                  <a:srgbClr val="FFFFFF"/>
                </a:solidFill>
                <a:latin typeface="Carlito"/>
                <a:cs typeface="Carlito"/>
              </a:rPr>
              <a:t>+  </a:t>
            </a:r>
            <a:r>
              <a:rPr sz="1500" spc="-10" dirty="0">
                <a:solidFill>
                  <a:srgbClr val="FFFFFF"/>
                </a:solidFill>
                <a:latin typeface="Carlito"/>
                <a:cs typeface="Carlito"/>
              </a:rPr>
              <a:t>Lists</a:t>
            </a:r>
            <a:endParaRPr sz="1500" dirty="0">
              <a:latin typeface="Carlito"/>
              <a:cs typeface="Carlito"/>
            </a:endParaRPr>
          </a:p>
        </p:txBody>
      </p:sp>
      <p:grpSp>
        <p:nvGrpSpPr>
          <p:cNvPr id="20" name="object 20">
            <a:extLst>
              <a:ext uri="{FF2B5EF4-FFF2-40B4-BE49-F238E27FC236}">
                <a16:creationId xmlns:a16="http://schemas.microsoft.com/office/drawing/2014/main" id="{1381F9B5-EC3B-1767-6E6F-E7765CCBC108}"/>
              </a:ext>
            </a:extLst>
          </p:cNvPr>
          <p:cNvGrpSpPr/>
          <p:nvPr/>
        </p:nvGrpSpPr>
        <p:grpSpPr>
          <a:xfrm>
            <a:off x="7300923" y="1666196"/>
            <a:ext cx="1851660" cy="1516334"/>
            <a:chOff x="4782311" y="4137659"/>
            <a:chExt cx="1851660" cy="1516334"/>
          </a:xfrm>
        </p:grpSpPr>
        <p:sp>
          <p:nvSpPr>
            <p:cNvPr id="22" name="object 22">
              <a:extLst>
                <a:ext uri="{FF2B5EF4-FFF2-40B4-BE49-F238E27FC236}">
                  <a16:creationId xmlns:a16="http://schemas.microsoft.com/office/drawing/2014/main" id="{AAB3152D-BA1F-CE24-A9FE-AD3604AFB18E}"/>
                </a:ext>
              </a:extLst>
            </p:cNvPr>
            <p:cNvSpPr/>
            <p:nvPr/>
          </p:nvSpPr>
          <p:spPr>
            <a:xfrm rot="5400000">
              <a:off x="5017924" y="4991732"/>
              <a:ext cx="1164502" cy="160019"/>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sp>
          <p:nvSpPr>
            <p:cNvPr id="23" name="object 23">
              <a:extLst>
                <a:ext uri="{FF2B5EF4-FFF2-40B4-BE49-F238E27FC236}">
                  <a16:creationId xmlns:a16="http://schemas.microsoft.com/office/drawing/2014/main" id="{5FBD729B-697C-EDDB-B862-98E0274C6D62}"/>
                </a:ext>
              </a:extLst>
            </p:cNvPr>
            <p:cNvSpPr/>
            <p:nvPr/>
          </p:nvSpPr>
          <p:spPr>
            <a:xfrm>
              <a:off x="4782311" y="4137659"/>
              <a:ext cx="1851660" cy="1141476"/>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sp>
          <p:nvSpPr>
            <p:cNvPr id="24" name="object 24">
              <a:extLst>
                <a:ext uri="{FF2B5EF4-FFF2-40B4-BE49-F238E27FC236}">
                  <a16:creationId xmlns:a16="http://schemas.microsoft.com/office/drawing/2014/main" id="{DE8B4113-BC09-D668-E1BA-A62AF948B7C0}"/>
                </a:ext>
              </a:extLst>
            </p:cNvPr>
            <p:cNvSpPr/>
            <p:nvPr/>
          </p:nvSpPr>
          <p:spPr>
            <a:xfrm>
              <a:off x="4850891" y="4273295"/>
              <a:ext cx="1755648" cy="905256"/>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sp>
          <p:nvSpPr>
            <p:cNvPr id="25" name="object 25">
              <a:extLst>
                <a:ext uri="{FF2B5EF4-FFF2-40B4-BE49-F238E27FC236}">
                  <a16:creationId xmlns:a16="http://schemas.microsoft.com/office/drawing/2014/main" id="{201B0D0C-A24E-D045-7E1E-8E4A0D530F6A}"/>
                </a:ext>
              </a:extLst>
            </p:cNvPr>
            <p:cNvSpPr/>
            <p:nvPr/>
          </p:nvSpPr>
          <p:spPr>
            <a:xfrm>
              <a:off x="4803647" y="4158995"/>
              <a:ext cx="1772411" cy="1062227"/>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grpSp>
      <p:sp>
        <p:nvSpPr>
          <p:cNvPr id="26" name="object 26">
            <a:extLst>
              <a:ext uri="{FF2B5EF4-FFF2-40B4-BE49-F238E27FC236}">
                <a16:creationId xmlns:a16="http://schemas.microsoft.com/office/drawing/2014/main" id="{ABCA9B3E-5D19-CE5D-1333-A101DDEA0FD4}"/>
              </a:ext>
            </a:extLst>
          </p:cNvPr>
          <p:cNvSpPr txBox="1"/>
          <p:nvPr/>
        </p:nvSpPr>
        <p:spPr>
          <a:xfrm>
            <a:off x="7496377" y="1849457"/>
            <a:ext cx="1403985" cy="664845"/>
          </a:xfrm>
          <a:prstGeom prst="rect">
            <a:avLst/>
          </a:prstGeom>
        </p:spPr>
        <p:txBody>
          <a:bodyPr vert="horz" wrap="square" lIns="0" tIns="35560" rIns="0" bIns="0" rtlCol="0">
            <a:spAutoFit/>
          </a:bodyPr>
          <a:lstStyle/>
          <a:p>
            <a:pPr marL="12700" marR="5080" algn="ctr">
              <a:lnSpc>
                <a:spcPct val="89800"/>
              </a:lnSpc>
              <a:spcBef>
                <a:spcPts val="280"/>
              </a:spcBef>
            </a:pPr>
            <a:r>
              <a:rPr sz="1500" spc="-10" dirty="0">
                <a:solidFill>
                  <a:srgbClr val="FFFFFF"/>
                </a:solidFill>
                <a:latin typeface="Carlito"/>
                <a:cs typeface="Carlito"/>
              </a:rPr>
              <a:t>Json_normalize</a:t>
            </a:r>
            <a:r>
              <a:rPr sz="1500" spc="-170" dirty="0">
                <a:solidFill>
                  <a:srgbClr val="FFFFFF"/>
                </a:solidFill>
                <a:latin typeface="Carlito"/>
                <a:cs typeface="Carlito"/>
              </a:rPr>
              <a:t> </a:t>
            </a:r>
            <a:r>
              <a:rPr sz="1500" spc="-25" dirty="0">
                <a:solidFill>
                  <a:srgbClr val="FFFFFF"/>
                </a:solidFill>
                <a:latin typeface="Carlito"/>
                <a:cs typeface="Carlito"/>
              </a:rPr>
              <a:t>to  </a:t>
            </a:r>
            <a:r>
              <a:rPr sz="1500" spc="-20" dirty="0">
                <a:solidFill>
                  <a:srgbClr val="FFFFFF"/>
                </a:solidFill>
                <a:latin typeface="Carlito"/>
                <a:cs typeface="Carlito"/>
              </a:rPr>
              <a:t>DataFrame data  from</a:t>
            </a:r>
            <a:r>
              <a:rPr sz="1500" spc="-45" dirty="0">
                <a:solidFill>
                  <a:srgbClr val="FFFFFF"/>
                </a:solidFill>
                <a:latin typeface="Carlito"/>
                <a:cs typeface="Carlito"/>
              </a:rPr>
              <a:t> </a:t>
            </a:r>
            <a:r>
              <a:rPr sz="1500" dirty="0">
                <a:solidFill>
                  <a:srgbClr val="FFFFFF"/>
                </a:solidFill>
                <a:latin typeface="Carlito"/>
                <a:cs typeface="Carlito"/>
              </a:rPr>
              <a:t>JSON</a:t>
            </a:r>
            <a:endParaRPr sz="1500" dirty="0">
              <a:latin typeface="Carlito"/>
              <a:cs typeface="Carlito"/>
            </a:endParaRPr>
          </a:p>
        </p:txBody>
      </p:sp>
      <p:grpSp>
        <p:nvGrpSpPr>
          <p:cNvPr id="27" name="object 27">
            <a:extLst>
              <a:ext uri="{FF2B5EF4-FFF2-40B4-BE49-F238E27FC236}">
                <a16:creationId xmlns:a16="http://schemas.microsoft.com/office/drawing/2014/main" id="{A2DA3E4A-E02D-4822-1B7A-2AF7789BD975}"/>
              </a:ext>
            </a:extLst>
          </p:cNvPr>
          <p:cNvGrpSpPr/>
          <p:nvPr/>
        </p:nvGrpSpPr>
        <p:grpSpPr>
          <a:xfrm>
            <a:off x="2979648" y="3668589"/>
            <a:ext cx="1859280" cy="2065330"/>
            <a:chOff x="7139940" y="3213805"/>
            <a:chExt cx="1859280" cy="2065330"/>
          </a:xfrm>
        </p:grpSpPr>
        <p:sp>
          <p:nvSpPr>
            <p:cNvPr id="29" name="object 29">
              <a:extLst>
                <a:ext uri="{FF2B5EF4-FFF2-40B4-BE49-F238E27FC236}">
                  <a16:creationId xmlns:a16="http://schemas.microsoft.com/office/drawing/2014/main" id="{6329BACD-92E7-E0C6-FC48-3E5DE637BC4E}"/>
                </a:ext>
              </a:extLst>
            </p:cNvPr>
            <p:cNvSpPr/>
            <p:nvPr/>
          </p:nvSpPr>
          <p:spPr>
            <a:xfrm>
              <a:off x="7982141" y="3213805"/>
              <a:ext cx="160020" cy="1319784"/>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sp>
          <p:nvSpPr>
            <p:cNvPr id="30" name="object 30">
              <a:extLst>
                <a:ext uri="{FF2B5EF4-FFF2-40B4-BE49-F238E27FC236}">
                  <a16:creationId xmlns:a16="http://schemas.microsoft.com/office/drawing/2014/main" id="{62285A7B-8BE4-01EC-C583-860F0E3EC6C1}"/>
                </a:ext>
              </a:extLst>
            </p:cNvPr>
            <p:cNvSpPr/>
            <p:nvPr/>
          </p:nvSpPr>
          <p:spPr>
            <a:xfrm>
              <a:off x="7139940" y="4137659"/>
              <a:ext cx="1851659" cy="1141476"/>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sp>
          <p:nvSpPr>
            <p:cNvPr id="31" name="object 31">
              <a:extLst>
                <a:ext uri="{FF2B5EF4-FFF2-40B4-BE49-F238E27FC236}">
                  <a16:creationId xmlns:a16="http://schemas.microsoft.com/office/drawing/2014/main" id="{C27FF579-AD4D-7E93-A8F0-7F8EA3F39E36}"/>
                </a:ext>
              </a:extLst>
            </p:cNvPr>
            <p:cNvSpPr/>
            <p:nvPr/>
          </p:nvSpPr>
          <p:spPr>
            <a:xfrm>
              <a:off x="7173468" y="4378451"/>
              <a:ext cx="1825752" cy="694944"/>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sp>
          <p:nvSpPr>
            <p:cNvPr id="32" name="object 32">
              <a:extLst>
                <a:ext uri="{FF2B5EF4-FFF2-40B4-BE49-F238E27FC236}">
                  <a16:creationId xmlns:a16="http://schemas.microsoft.com/office/drawing/2014/main" id="{75710480-1B78-8063-444E-14BF5A323A0F}"/>
                </a:ext>
              </a:extLst>
            </p:cNvPr>
            <p:cNvSpPr/>
            <p:nvPr/>
          </p:nvSpPr>
          <p:spPr>
            <a:xfrm>
              <a:off x="7161276" y="4158995"/>
              <a:ext cx="1772412" cy="1062227"/>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grpSp>
      <p:sp>
        <p:nvSpPr>
          <p:cNvPr id="33" name="object 33">
            <a:extLst>
              <a:ext uri="{FF2B5EF4-FFF2-40B4-BE49-F238E27FC236}">
                <a16:creationId xmlns:a16="http://schemas.microsoft.com/office/drawing/2014/main" id="{6B541AE1-357C-7B92-101E-3B5007076D48}"/>
              </a:ext>
            </a:extLst>
          </p:cNvPr>
          <p:cNvSpPr txBox="1"/>
          <p:nvPr/>
        </p:nvSpPr>
        <p:spPr>
          <a:xfrm>
            <a:off x="3143135" y="4754826"/>
            <a:ext cx="1483995" cy="666721"/>
          </a:xfrm>
          <a:prstGeom prst="rect">
            <a:avLst/>
          </a:prstGeom>
        </p:spPr>
        <p:txBody>
          <a:bodyPr vert="horz" wrap="square" lIns="0" tIns="36195" rIns="0" bIns="0" rtlCol="0">
            <a:spAutoFit/>
          </a:bodyPr>
          <a:lstStyle/>
          <a:p>
            <a:pPr marL="9144" marR="9144" indent="0" algn="ctr" rtl="0" eaLnBrk="1" latinLnBrk="0" hangingPunct="1">
              <a:lnSpc>
                <a:spcPct val="91000"/>
              </a:lnSpc>
              <a:spcBef>
                <a:spcPts val="260"/>
              </a:spcBef>
              <a:spcAft>
                <a:spcPts val="0"/>
              </a:spcAft>
            </a:pPr>
            <a:r>
              <a:rPr lang="de-DE" sz="1500" kern="1200" spc="-20" dirty="0" err="1">
                <a:solidFill>
                  <a:srgbClr val="FFFFFF"/>
                </a:solidFill>
                <a:effectLst/>
                <a:latin typeface="Carlito"/>
                <a:ea typeface="+mn-ea"/>
                <a:cs typeface="Carlito"/>
              </a:rPr>
              <a:t>Imputate</a:t>
            </a:r>
            <a:r>
              <a:rPr lang="de-DE" sz="1500" kern="1200" spc="-20" dirty="0">
                <a:solidFill>
                  <a:srgbClr val="FFFFFF"/>
                </a:solidFill>
                <a:effectLst/>
                <a:latin typeface="Carlito"/>
                <a:ea typeface="+mn-ea"/>
                <a:cs typeface="Carlito"/>
              </a:rPr>
              <a:t> </a:t>
            </a:r>
            <a:r>
              <a:rPr lang="de-DE" sz="1500" kern="1200" spc="-5" dirty="0" err="1">
                <a:solidFill>
                  <a:srgbClr val="FFFFFF"/>
                </a:solidFill>
                <a:effectLst/>
                <a:latin typeface="Carlito"/>
                <a:ea typeface="+mn-ea"/>
                <a:cs typeface="Carlito"/>
              </a:rPr>
              <a:t>missing</a:t>
            </a:r>
            <a:r>
              <a:rPr lang="de-DE" sz="1500" kern="1200" spc="-5" dirty="0">
                <a:solidFill>
                  <a:srgbClr val="FFFFFF"/>
                </a:solidFill>
                <a:effectLst/>
                <a:latin typeface="Carlito"/>
                <a:ea typeface="+mn-ea"/>
                <a:cs typeface="Carlito"/>
              </a:rPr>
              <a:t>  </a:t>
            </a:r>
            <a:r>
              <a:rPr lang="de-DE" sz="1500" kern="1200" spc="-20" dirty="0" err="1">
                <a:solidFill>
                  <a:srgbClr val="FFFFFF"/>
                </a:solidFill>
                <a:effectLst/>
                <a:latin typeface="Carlito"/>
                <a:ea typeface="+mn-ea"/>
                <a:cs typeface="Carlito"/>
              </a:rPr>
              <a:t>PayloadMass</a:t>
            </a:r>
            <a:r>
              <a:rPr lang="de-DE" sz="1500" kern="1200" spc="-160" dirty="0">
                <a:solidFill>
                  <a:srgbClr val="FFFFFF"/>
                </a:solidFill>
                <a:effectLst/>
                <a:latin typeface="Carlito"/>
                <a:ea typeface="+mn-ea"/>
                <a:cs typeface="Carlito"/>
              </a:rPr>
              <a:t> </a:t>
            </a:r>
            <a:r>
              <a:rPr lang="de-DE" sz="1500" kern="1200" spc="-5" dirty="0" err="1">
                <a:solidFill>
                  <a:srgbClr val="FFFFFF"/>
                </a:solidFill>
                <a:effectLst/>
                <a:latin typeface="Carlito"/>
                <a:ea typeface="+mn-ea"/>
                <a:cs typeface="Carlito"/>
              </a:rPr>
              <a:t>values</a:t>
            </a:r>
            <a:r>
              <a:rPr lang="de-DE" sz="1500" kern="1200" spc="-5" dirty="0">
                <a:solidFill>
                  <a:srgbClr val="FFFFFF"/>
                </a:solidFill>
                <a:effectLst/>
                <a:latin typeface="Carlito"/>
                <a:ea typeface="+mn-ea"/>
                <a:cs typeface="Carlito"/>
              </a:rPr>
              <a:t>  </a:t>
            </a:r>
            <a:r>
              <a:rPr lang="de-DE" sz="1500" kern="1200" spc="-5" dirty="0" err="1">
                <a:solidFill>
                  <a:srgbClr val="FFFFFF"/>
                </a:solidFill>
                <a:effectLst/>
                <a:latin typeface="Carlito"/>
                <a:ea typeface="+mn-ea"/>
                <a:cs typeface="Carlito"/>
              </a:rPr>
              <a:t>with</a:t>
            </a:r>
            <a:r>
              <a:rPr lang="de-DE" sz="1500" kern="1200" spc="-35" dirty="0">
                <a:solidFill>
                  <a:srgbClr val="FFFFFF"/>
                </a:solidFill>
                <a:effectLst/>
                <a:latin typeface="Carlito"/>
                <a:ea typeface="+mn-ea"/>
                <a:cs typeface="Carlito"/>
              </a:rPr>
              <a:t> </a:t>
            </a:r>
            <a:r>
              <a:rPr lang="de-DE" sz="1500" kern="1200" dirty="0" err="1">
                <a:solidFill>
                  <a:srgbClr val="FFFFFF"/>
                </a:solidFill>
                <a:effectLst/>
                <a:latin typeface="Carlito"/>
                <a:ea typeface="+mn-ea"/>
                <a:cs typeface="Carlito"/>
              </a:rPr>
              <a:t>mean</a:t>
            </a:r>
            <a:endParaRPr lang="de-DE" sz="1500" dirty="0">
              <a:effectLst/>
            </a:endParaRPr>
          </a:p>
        </p:txBody>
      </p:sp>
      <p:grpSp>
        <p:nvGrpSpPr>
          <p:cNvPr id="34" name="object 34">
            <a:extLst>
              <a:ext uri="{FF2B5EF4-FFF2-40B4-BE49-F238E27FC236}">
                <a16:creationId xmlns:a16="http://schemas.microsoft.com/office/drawing/2014/main" id="{C2B740AF-BA31-0497-788F-0FD1D691EF98}"/>
              </a:ext>
            </a:extLst>
          </p:cNvPr>
          <p:cNvGrpSpPr/>
          <p:nvPr/>
        </p:nvGrpSpPr>
        <p:grpSpPr>
          <a:xfrm>
            <a:off x="2971121" y="3172276"/>
            <a:ext cx="2387084" cy="1143000"/>
            <a:chOff x="7139940" y="2807207"/>
            <a:chExt cx="2387084" cy="1143000"/>
          </a:xfrm>
        </p:grpSpPr>
        <p:sp>
          <p:nvSpPr>
            <p:cNvPr id="36" name="object 36">
              <a:extLst>
                <a:ext uri="{FF2B5EF4-FFF2-40B4-BE49-F238E27FC236}">
                  <a16:creationId xmlns:a16="http://schemas.microsoft.com/office/drawing/2014/main" id="{899D5F22-2792-ECD5-865C-FEC055FB540E}"/>
                </a:ext>
              </a:extLst>
            </p:cNvPr>
            <p:cNvSpPr/>
            <p:nvPr/>
          </p:nvSpPr>
          <p:spPr>
            <a:xfrm rot="5400000">
              <a:off x="8943463" y="2860643"/>
              <a:ext cx="160020" cy="1007103"/>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sp>
          <p:nvSpPr>
            <p:cNvPr id="37" name="object 37">
              <a:extLst>
                <a:ext uri="{FF2B5EF4-FFF2-40B4-BE49-F238E27FC236}">
                  <a16:creationId xmlns:a16="http://schemas.microsoft.com/office/drawing/2014/main" id="{7D8BE219-1E46-6CC0-08B0-7E63C1CC6184}"/>
                </a:ext>
              </a:extLst>
            </p:cNvPr>
            <p:cNvSpPr/>
            <p:nvPr/>
          </p:nvSpPr>
          <p:spPr>
            <a:xfrm>
              <a:off x="7139940" y="2807207"/>
              <a:ext cx="1851659" cy="1143000"/>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sp>
          <p:nvSpPr>
            <p:cNvPr id="39" name="object 39">
              <a:extLst>
                <a:ext uri="{FF2B5EF4-FFF2-40B4-BE49-F238E27FC236}">
                  <a16:creationId xmlns:a16="http://schemas.microsoft.com/office/drawing/2014/main" id="{900A4204-E82A-D140-7E73-53DD9B806F40}"/>
                </a:ext>
              </a:extLst>
            </p:cNvPr>
            <p:cNvSpPr/>
            <p:nvPr/>
          </p:nvSpPr>
          <p:spPr>
            <a:xfrm>
              <a:off x="7161276" y="2828543"/>
              <a:ext cx="1772412" cy="1063752"/>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grpSp>
      <p:sp>
        <p:nvSpPr>
          <p:cNvPr id="40" name="object 40">
            <a:extLst>
              <a:ext uri="{FF2B5EF4-FFF2-40B4-BE49-F238E27FC236}">
                <a16:creationId xmlns:a16="http://schemas.microsoft.com/office/drawing/2014/main" id="{1C6EB071-8F4A-541D-E160-8A0E7EC6CF30}"/>
              </a:ext>
            </a:extLst>
          </p:cNvPr>
          <p:cNvSpPr txBox="1"/>
          <p:nvPr/>
        </p:nvSpPr>
        <p:spPr>
          <a:xfrm>
            <a:off x="3127388" y="3367010"/>
            <a:ext cx="1492885" cy="729046"/>
          </a:xfrm>
          <a:prstGeom prst="rect">
            <a:avLst/>
          </a:prstGeom>
        </p:spPr>
        <p:txBody>
          <a:bodyPr vert="horz" wrap="square" lIns="0" tIns="36195" rIns="0" bIns="0" rtlCol="0">
            <a:spAutoFit/>
          </a:bodyPr>
          <a:lstStyle/>
          <a:p>
            <a:pPr marL="332740" marR="5080" indent="-320040" algn="ctr">
              <a:lnSpc>
                <a:spcPts val="1639"/>
              </a:lnSpc>
              <a:spcBef>
                <a:spcPts val="285"/>
              </a:spcBef>
            </a:pPr>
            <a:r>
              <a:rPr lang="en-US" sz="1500" spc="-5" dirty="0">
                <a:solidFill>
                  <a:srgbClr val="FFFFFF"/>
                </a:solidFill>
                <a:latin typeface="Carlito"/>
                <a:cs typeface="Carlito"/>
              </a:rPr>
              <a:t>Filter data to get</a:t>
            </a:r>
          </a:p>
          <a:p>
            <a:pPr marL="332740" marR="5080" indent="-320040" algn="ctr">
              <a:lnSpc>
                <a:spcPts val="1639"/>
              </a:lnSpc>
              <a:spcBef>
                <a:spcPts val="285"/>
              </a:spcBef>
            </a:pPr>
            <a:r>
              <a:rPr lang="en-US" sz="1500" spc="-5" dirty="0">
                <a:solidFill>
                  <a:srgbClr val="FFFFFF"/>
                </a:solidFill>
                <a:latin typeface="Carlito"/>
                <a:cs typeface="Carlito"/>
              </a:rPr>
              <a:t>the Falcon 9</a:t>
            </a:r>
          </a:p>
          <a:p>
            <a:pPr marL="332740" marR="5080" indent="-320040" algn="ctr">
              <a:lnSpc>
                <a:spcPts val="1639"/>
              </a:lnSpc>
              <a:spcBef>
                <a:spcPts val="285"/>
              </a:spcBef>
            </a:pPr>
            <a:r>
              <a:rPr lang="en-US" sz="1500" spc="-5" dirty="0">
                <a:solidFill>
                  <a:srgbClr val="FFFFFF"/>
                </a:solidFill>
                <a:latin typeface="Carlito"/>
                <a:cs typeface="Carlito"/>
              </a:rPr>
              <a:t>launches</a:t>
            </a:r>
          </a:p>
        </p:txBody>
      </p:sp>
      <p:grpSp>
        <p:nvGrpSpPr>
          <p:cNvPr id="41" name="object 41">
            <a:extLst>
              <a:ext uri="{FF2B5EF4-FFF2-40B4-BE49-F238E27FC236}">
                <a16:creationId xmlns:a16="http://schemas.microsoft.com/office/drawing/2014/main" id="{EDEFFBE2-E44C-4BAB-DF96-78CE52C9FDE5}"/>
              </a:ext>
            </a:extLst>
          </p:cNvPr>
          <p:cNvGrpSpPr/>
          <p:nvPr/>
        </p:nvGrpSpPr>
        <p:grpSpPr>
          <a:xfrm>
            <a:off x="5145988" y="3170171"/>
            <a:ext cx="2732531" cy="1143000"/>
            <a:chOff x="7139940" y="1478280"/>
            <a:chExt cx="2732531" cy="1143000"/>
          </a:xfrm>
        </p:grpSpPr>
        <p:sp>
          <p:nvSpPr>
            <p:cNvPr id="43" name="object 43">
              <a:extLst>
                <a:ext uri="{FF2B5EF4-FFF2-40B4-BE49-F238E27FC236}">
                  <a16:creationId xmlns:a16="http://schemas.microsoft.com/office/drawing/2014/main" id="{DB3198A2-7FC3-2313-D44F-16A17F67807F}"/>
                </a:ext>
              </a:extLst>
            </p:cNvPr>
            <p:cNvSpPr/>
            <p:nvPr/>
          </p:nvSpPr>
          <p:spPr>
            <a:xfrm>
              <a:off x="7525512" y="1981200"/>
              <a:ext cx="2346959" cy="158496"/>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sp>
          <p:nvSpPr>
            <p:cNvPr id="44" name="object 44">
              <a:extLst>
                <a:ext uri="{FF2B5EF4-FFF2-40B4-BE49-F238E27FC236}">
                  <a16:creationId xmlns:a16="http://schemas.microsoft.com/office/drawing/2014/main" id="{7F4B4F2D-7F9D-97DA-098D-21462F04EED2}"/>
                </a:ext>
              </a:extLst>
            </p:cNvPr>
            <p:cNvSpPr/>
            <p:nvPr/>
          </p:nvSpPr>
          <p:spPr>
            <a:xfrm>
              <a:off x="7139940" y="1478280"/>
              <a:ext cx="1851659" cy="1143000"/>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sp>
          <p:nvSpPr>
            <p:cNvPr id="45" name="object 45">
              <a:extLst>
                <a:ext uri="{FF2B5EF4-FFF2-40B4-BE49-F238E27FC236}">
                  <a16:creationId xmlns:a16="http://schemas.microsoft.com/office/drawing/2014/main" id="{A3E5A4E1-4353-A62E-A79E-B2E9577D3182}"/>
                </a:ext>
              </a:extLst>
            </p:cNvPr>
            <p:cNvSpPr/>
            <p:nvPr/>
          </p:nvSpPr>
          <p:spPr>
            <a:xfrm>
              <a:off x="7226808" y="1615440"/>
              <a:ext cx="1717548" cy="903731"/>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sp>
          <p:nvSpPr>
            <p:cNvPr id="46" name="object 46">
              <a:extLst>
                <a:ext uri="{FF2B5EF4-FFF2-40B4-BE49-F238E27FC236}">
                  <a16:creationId xmlns:a16="http://schemas.microsoft.com/office/drawing/2014/main" id="{4735F863-CD8E-0C5D-6BBC-4B17E3AFF72B}"/>
                </a:ext>
              </a:extLst>
            </p:cNvPr>
            <p:cNvSpPr/>
            <p:nvPr/>
          </p:nvSpPr>
          <p:spPr>
            <a:xfrm>
              <a:off x="7161276" y="1499616"/>
              <a:ext cx="1772412" cy="1063752"/>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grpSp>
      <p:sp>
        <p:nvSpPr>
          <p:cNvPr id="47" name="object 47">
            <a:extLst>
              <a:ext uri="{FF2B5EF4-FFF2-40B4-BE49-F238E27FC236}">
                <a16:creationId xmlns:a16="http://schemas.microsoft.com/office/drawing/2014/main" id="{24D58852-0F67-6958-0D2E-0B561FB6A356}"/>
              </a:ext>
            </a:extLst>
          </p:cNvPr>
          <p:cNvSpPr txBox="1">
            <a:spLocks/>
          </p:cNvSpPr>
          <p:nvPr/>
        </p:nvSpPr>
        <p:spPr>
          <a:xfrm>
            <a:off x="5366777" y="3275292"/>
            <a:ext cx="1373505" cy="907941"/>
          </a:xfrm>
          <a:prstGeom prst="rect">
            <a:avLst/>
          </a:prstGeom>
        </p:spPr>
        <p:txBody>
          <a:bodyPr vert="horz" wrap="square" lIns="0" tIns="3556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gn="ctr">
              <a:lnSpc>
                <a:spcPts val="1650"/>
              </a:lnSpc>
              <a:spcBef>
                <a:spcPts val="280"/>
              </a:spcBef>
            </a:pPr>
            <a:r>
              <a:rPr lang="en-US" sz="1500" spc="-5" dirty="0">
                <a:solidFill>
                  <a:srgbClr val="FFFFFF"/>
                </a:solidFill>
                <a:latin typeface="Carlito"/>
                <a:cs typeface="Carlito"/>
              </a:rPr>
              <a:t>Create a </a:t>
            </a:r>
            <a:r>
              <a:rPr lang="en-US" sz="1500" spc="-5" dirty="0" err="1">
                <a:solidFill>
                  <a:srgbClr val="FFFFFF"/>
                </a:solidFill>
                <a:latin typeface="Carlito"/>
                <a:cs typeface="Carlito"/>
              </a:rPr>
              <a:t>Dataframe</a:t>
            </a:r>
            <a:r>
              <a:rPr lang="en-US" sz="1500" spc="-5" dirty="0">
                <a:solidFill>
                  <a:srgbClr val="FFFFFF"/>
                </a:solidFill>
                <a:latin typeface="Carlito"/>
                <a:cs typeface="Carlito"/>
              </a:rPr>
              <a:t> to work with the data</a:t>
            </a:r>
          </a:p>
        </p:txBody>
      </p:sp>
      <p:grpSp>
        <p:nvGrpSpPr>
          <p:cNvPr id="48" name="object 48">
            <a:extLst>
              <a:ext uri="{FF2B5EF4-FFF2-40B4-BE49-F238E27FC236}">
                <a16:creationId xmlns:a16="http://schemas.microsoft.com/office/drawing/2014/main" id="{DB29448B-495A-B9AF-1AE9-1612851C071B}"/>
              </a:ext>
            </a:extLst>
          </p:cNvPr>
          <p:cNvGrpSpPr/>
          <p:nvPr/>
        </p:nvGrpSpPr>
        <p:grpSpPr>
          <a:xfrm>
            <a:off x="7304707" y="3170171"/>
            <a:ext cx="1851659" cy="1143000"/>
            <a:chOff x="9496043" y="1478280"/>
            <a:chExt cx="1851659" cy="1143000"/>
          </a:xfrm>
        </p:grpSpPr>
        <p:sp>
          <p:nvSpPr>
            <p:cNvPr id="49" name="object 49">
              <a:extLst>
                <a:ext uri="{FF2B5EF4-FFF2-40B4-BE49-F238E27FC236}">
                  <a16:creationId xmlns:a16="http://schemas.microsoft.com/office/drawing/2014/main" id="{686F0C70-E72D-8F1C-14A0-5FD19BBA2EC7}"/>
                </a:ext>
              </a:extLst>
            </p:cNvPr>
            <p:cNvSpPr/>
            <p:nvPr/>
          </p:nvSpPr>
          <p:spPr>
            <a:xfrm>
              <a:off x="9496043" y="1478280"/>
              <a:ext cx="1851659" cy="1143000"/>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sp>
          <p:nvSpPr>
            <p:cNvPr id="51" name="object 51">
              <a:extLst>
                <a:ext uri="{FF2B5EF4-FFF2-40B4-BE49-F238E27FC236}">
                  <a16:creationId xmlns:a16="http://schemas.microsoft.com/office/drawing/2014/main" id="{EBD4CF1E-013C-D72B-3F09-156913B08C84}"/>
                </a:ext>
              </a:extLst>
            </p:cNvPr>
            <p:cNvSpPr/>
            <p:nvPr/>
          </p:nvSpPr>
          <p:spPr>
            <a:xfrm>
              <a:off x="9517379" y="1499616"/>
              <a:ext cx="1772412" cy="1063752"/>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grpSp>
      <p:sp>
        <p:nvSpPr>
          <p:cNvPr id="52" name="object 52">
            <a:extLst>
              <a:ext uri="{FF2B5EF4-FFF2-40B4-BE49-F238E27FC236}">
                <a16:creationId xmlns:a16="http://schemas.microsoft.com/office/drawing/2014/main" id="{03DE594A-0EAE-F6A1-4819-3BF934DB9CF9}"/>
              </a:ext>
            </a:extLst>
          </p:cNvPr>
          <p:cNvSpPr txBox="1"/>
          <p:nvPr/>
        </p:nvSpPr>
        <p:spPr>
          <a:xfrm>
            <a:off x="7448980" y="3352796"/>
            <a:ext cx="1539240" cy="735458"/>
          </a:xfrm>
          <a:prstGeom prst="rect">
            <a:avLst/>
          </a:prstGeom>
        </p:spPr>
        <p:txBody>
          <a:bodyPr vert="horz" wrap="square" lIns="0" tIns="33020" rIns="0" bIns="0" rtlCol="0">
            <a:spAutoFit/>
          </a:bodyPr>
          <a:lstStyle/>
          <a:p>
            <a:pPr marL="576072" marR="9144" indent="-566928" algn="ctr" rtl="0" eaLnBrk="1" latinLnBrk="0" hangingPunct="1">
              <a:lnSpc>
                <a:spcPts val="1639"/>
              </a:lnSpc>
              <a:spcBef>
                <a:spcPts val="285"/>
              </a:spcBef>
              <a:spcAft>
                <a:spcPts val="0"/>
              </a:spcAft>
            </a:pPr>
            <a:r>
              <a:rPr lang="de-DE" sz="1500" kern="1200" dirty="0">
                <a:solidFill>
                  <a:srgbClr val="FFFFFF"/>
                </a:solidFill>
                <a:effectLst/>
                <a:latin typeface="Carlito"/>
                <a:ea typeface="+mn-ea"/>
                <a:cs typeface="Carlito"/>
              </a:rPr>
              <a:t>Dictionary</a:t>
            </a:r>
            <a:endParaRPr lang="de-DE" sz="1500" spc="-95" dirty="0">
              <a:solidFill>
                <a:srgbClr val="FFFFFF"/>
              </a:solidFill>
              <a:latin typeface="Carlito"/>
              <a:cs typeface="Carlito"/>
            </a:endParaRPr>
          </a:p>
          <a:p>
            <a:pPr marL="576072" marR="9144" indent="-566928" algn="ctr" rtl="0" eaLnBrk="1" latinLnBrk="0" hangingPunct="1">
              <a:lnSpc>
                <a:spcPts val="1639"/>
              </a:lnSpc>
              <a:spcBef>
                <a:spcPts val="285"/>
              </a:spcBef>
              <a:spcAft>
                <a:spcPts val="0"/>
              </a:spcAft>
            </a:pPr>
            <a:r>
              <a:rPr lang="de-DE" sz="1500" kern="1200" spc="-25" dirty="0">
                <a:solidFill>
                  <a:srgbClr val="FFFFFF"/>
                </a:solidFill>
                <a:effectLst/>
                <a:latin typeface="Carlito"/>
                <a:ea typeface="+mn-ea"/>
                <a:cs typeface="Carlito"/>
              </a:rPr>
              <a:t>relevant  </a:t>
            </a:r>
          </a:p>
          <a:p>
            <a:pPr marL="576072" marR="9144" indent="-566928" algn="ctr" rtl="0" eaLnBrk="1" latinLnBrk="0" hangingPunct="1">
              <a:lnSpc>
                <a:spcPts val="1639"/>
              </a:lnSpc>
              <a:spcBef>
                <a:spcPts val="285"/>
              </a:spcBef>
              <a:spcAft>
                <a:spcPts val="0"/>
              </a:spcAft>
            </a:pPr>
            <a:r>
              <a:rPr lang="de-DE" sz="1500" kern="1200" spc="-20" dirty="0" err="1">
                <a:solidFill>
                  <a:srgbClr val="FFFFFF"/>
                </a:solidFill>
                <a:effectLst/>
                <a:latin typeface="Carlito"/>
                <a:ea typeface="+mn-ea"/>
                <a:cs typeface="Carlito"/>
              </a:rPr>
              <a:t>data</a:t>
            </a:r>
            <a:endParaRPr lang="de-DE" sz="1500" dirty="0">
              <a:effectLst/>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6637411" y="4952206"/>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hlinkClick r:id="rId3"/>
              </a:rPr>
              <a:t>Lab 2 - </a:t>
            </a:r>
            <a:r>
              <a:rPr lang="en-US" sz="2200" dirty="0" err="1">
                <a:solidFill>
                  <a:schemeClr val="accent3">
                    <a:lumMod val="25000"/>
                  </a:schemeClr>
                </a:solidFill>
                <a:latin typeface="Abadi" panose="020B0604020104020204" pitchFamily="34" charset="0"/>
                <a:hlinkClick r:id="rId3"/>
              </a:rPr>
              <a:t>Github</a:t>
            </a:r>
            <a:r>
              <a:rPr lang="en-US" sz="2200" dirty="0">
                <a:solidFill>
                  <a:schemeClr val="accent3">
                    <a:lumMod val="25000"/>
                  </a:schemeClr>
                </a:solidFill>
                <a:latin typeface="Abadi" panose="020B0604020104020204" pitchFamily="34" charset="0"/>
                <a:hlinkClick r:id="rId3"/>
              </a:rPr>
              <a:t> link</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pSp>
        <p:nvGrpSpPr>
          <p:cNvPr id="5" name="object 7">
            <a:extLst>
              <a:ext uri="{FF2B5EF4-FFF2-40B4-BE49-F238E27FC236}">
                <a16:creationId xmlns:a16="http://schemas.microsoft.com/office/drawing/2014/main" id="{F9D15CCE-5CF8-9F0F-58BF-1179EC8833AC}"/>
              </a:ext>
            </a:extLst>
          </p:cNvPr>
          <p:cNvGrpSpPr/>
          <p:nvPr/>
        </p:nvGrpSpPr>
        <p:grpSpPr>
          <a:xfrm>
            <a:off x="2988004" y="1648099"/>
            <a:ext cx="2596896" cy="1143000"/>
            <a:chOff x="4782311" y="1478280"/>
            <a:chExt cx="2596896" cy="1143000"/>
          </a:xfrm>
        </p:grpSpPr>
        <p:sp>
          <p:nvSpPr>
            <p:cNvPr id="7" name="object 8">
              <a:extLst>
                <a:ext uri="{FF2B5EF4-FFF2-40B4-BE49-F238E27FC236}">
                  <a16:creationId xmlns:a16="http://schemas.microsoft.com/office/drawing/2014/main" id="{8175C882-E6A8-D6A6-1A57-3E1C149C3F7A}"/>
                </a:ext>
              </a:extLst>
            </p:cNvPr>
            <p:cNvSpPr/>
            <p:nvPr/>
          </p:nvSpPr>
          <p:spPr>
            <a:xfrm rot="16200000">
              <a:off x="6640067" y="1371600"/>
              <a:ext cx="158496" cy="1319784"/>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sp>
          <p:nvSpPr>
            <p:cNvPr id="8" name="object 9">
              <a:extLst>
                <a:ext uri="{FF2B5EF4-FFF2-40B4-BE49-F238E27FC236}">
                  <a16:creationId xmlns:a16="http://schemas.microsoft.com/office/drawing/2014/main" id="{E34ED593-B70E-F568-BF0C-99F824D4C9C6}"/>
                </a:ext>
              </a:extLst>
            </p:cNvPr>
            <p:cNvSpPr/>
            <p:nvPr/>
          </p:nvSpPr>
          <p:spPr>
            <a:xfrm>
              <a:off x="4782311" y="1478280"/>
              <a:ext cx="1851660" cy="1143000"/>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sp>
          <p:nvSpPr>
            <p:cNvPr id="9" name="object 10">
              <a:extLst>
                <a:ext uri="{FF2B5EF4-FFF2-40B4-BE49-F238E27FC236}">
                  <a16:creationId xmlns:a16="http://schemas.microsoft.com/office/drawing/2014/main" id="{0645A6F7-B5E0-626A-A159-E88C66EAE915}"/>
                </a:ext>
              </a:extLst>
            </p:cNvPr>
            <p:cNvSpPr/>
            <p:nvPr/>
          </p:nvSpPr>
          <p:spPr>
            <a:xfrm>
              <a:off x="4888991" y="1719072"/>
              <a:ext cx="1677923" cy="696467"/>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sp>
          <p:nvSpPr>
            <p:cNvPr id="10" name="object 11">
              <a:extLst>
                <a:ext uri="{FF2B5EF4-FFF2-40B4-BE49-F238E27FC236}">
                  <a16:creationId xmlns:a16="http://schemas.microsoft.com/office/drawing/2014/main" id="{729A5B3F-FBC7-30F0-8649-F1F35999A22E}"/>
                </a:ext>
              </a:extLst>
            </p:cNvPr>
            <p:cNvSpPr/>
            <p:nvPr/>
          </p:nvSpPr>
          <p:spPr>
            <a:xfrm>
              <a:off x="4803647" y="1499616"/>
              <a:ext cx="1772411" cy="1063752"/>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grpSp>
      <p:sp>
        <p:nvSpPr>
          <p:cNvPr id="12" name="object 12">
            <a:extLst>
              <a:ext uri="{FF2B5EF4-FFF2-40B4-BE49-F238E27FC236}">
                <a16:creationId xmlns:a16="http://schemas.microsoft.com/office/drawing/2014/main" id="{671DBB37-8868-D931-77CA-5B8C82E482DC}"/>
              </a:ext>
            </a:extLst>
          </p:cNvPr>
          <p:cNvSpPr txBox="1"/>
          <p:nvPr/>
        </p:nvSpPr>
        <p:spPr>
          <a:xfrm>
            <a:off x="3203344" y="1817356"/>
            <a:ext cx="1327150" cy="729046"/>
          </a:xfrm>
          <a:prstGeom prst="rect">
            <a:avLst/>
          </a:prstGeom>
        </p:spPr>
        <p:txBody>
          <a:bodyPr vert="horz" wrap="square" lIns="0" tIns="36195" rIns="0" bIns="0" rtlCol="0">
            <a:spAutoFit/>
          </a:bodyPr>
          <a:lstStyle/>
          <a:p>
            <a:pPr marL="479425" marR="5080" indent="-466725" algn="ctr">
              <a:lnSpc>
                <a:spcPts val="1639"/>
              </a:lnSpc>
              <a:spcBef>
                <a:spcPts val="285"/>
              </a:spcBef>
            </a:pPr>
            <a:r>
              <a:rPr lang="en-US" sz="1500" spc="-5" dirty="0">
                <a:solidFill>
                  <a:srgbClr val="FFFFFF"/>
                </a:solidFill>
                <a:latin typeface="Carlito"/>
                <a:cs typeface="Carlito"/>
              </a:rPr>
              <a:t>process web</a:t>
            </a:r>
          </a:p>
          <a:p>
            <a:pPr marL="479425" marR="5080" indent="-466725" algn="ctr">
              <a:lnSpc>
                <a:spcPts val="1639"/>
              </a:lnSpc>
              <a:spcBef>
                <a:spcPts val="285"/>
              </a:spcBef>
            </a:pPr>
            <a:r>
              <a:rPr lang="en-US" sz="1500" spc="-5" dirty="0">
                <a:solidFill>
                  <a:srgbClr val="FFFFFF"/>
                </a:solidFill>
                <a:latin typeface="Carlito"/>
                <a:cs typeface="Carlito"/>
              </a:rPr>
              <a:t>scraped HTML</a:t>
            </a:r>
          </a:p>
          <a:p>
            <a:pPr marL="479425" marR="5080" indent="-466725" algn="ctr">
              <a:lnSpc>
                <a:spcPts val="1639"/>
              </a:lnSpc>
              <a:spcBef>
                <a:spcPts val="285"/>
              </a:spcBef>
            </a:pPr>
            <a:r>
              <a:rPr lang="en-US" sz="1500" spc="-5" dirty="0">
                <a:solidFill>
                  <a:srgbClr val="FFFFFF"/>
                </a:solidFill>
                <a:latin typeface="Carlito"/>
                <a:cs typeface="Carlito"/>
              </a:rPr>
              <a:t>table</a:t>
            </a:r>
            <a:endParaRPr lang="de-DE" sz="1500" dirty="0">
              <a:latin typeface="Carlito"/>
              <a:cs typeface="Carlito"/>
            </a:endParaRPr>
          </a:p>
        </p:txBody>
      </p:sp>
      <p:grpSp>
        <p:nvGrpSpPr>
          <p:cNvPr id="13" name="object 13">
            <a:extLst>
              <a:ext uri="{FF2B5EF4-FFF2-40B4-BE49-F238E27FC236}">
                <a16:creationId xmlns:a16="http://schemas.microsoft.com/office/drawing/2014/main" id="{80602C57-750E-7EEE-10DE-EB881F8602E4}"/>
              </a:ext>
            </a:extLst>
          </p:cNvPr>
          <p:cNvGrpSpPr/>
          <p:nvPr/>
        </p:nvGrpSpPr>
        <p:grpSpPr>
          <a:xfrm>
            <a:off x="5124652" y="1630617"/>
            <a:ext cx="2320444" cy="1147572"/>
            <a:chOff x="4782311" y="2807207"/>
            <a:chExt cx="2320444" cy="1147572"/>
          </a:xfrm>
        </p:grpSpPr>
        <p:sp>
          <p:nvSpPr>
            <p:cNvPr id="14" name="object 15">
              <a:extLst>
                <a:ext uri="{FF2B5EF4-FFF2-40B4-BE49-F238E27FC236}">
                  <a16:creationId xmlns:a16="http://schemas.microsoft.com/office/drawing/2014/main" id="{ECD80457-9901-85E1-0140-65DF5254FE00}"/>
                </a:ext>
              </a:extLst>
            </p:cNvPr>
            <p:cNvSpPr/>
            <p:nvPr/>
          </p:nvSpPr>
          <p:spPr>
            <a:xfrm rot="5400000">
              <a:off x="6363615" y="2718066"/>
              <a:ext cx="158496" cy="1319784"/>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sp>
          <p:nvSpPr>
            <p:cNvPr id="15" name="object 16">
              <a:extLst>
                <a:ext uri="{FF2B5EF4-FFF2-40B4-BE49-F238E27FC236}">
                  <a16:creationId xmlns:a16="http://schemas.microsoft.com/office/drawing/2014/main" id="{CDBAE1B1-BC48-250C-0486-A1B0358E8B77}"/>
                </a:ext>
              </a:extLst>
            </p:cNvPr>
            <p:cNvSpPr/>
            <p:nvPr/>
          </p:nvSpPr>
          <p:spPr>
            <a:xfrm>
              <a:off x="4782311" y="2807207"/>
              <a:ext cx="1851660" cy="1143000"/>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sp>
          <p:nvSpPr>
            <p:cNvPr id="16" name="object 17">
              <a:extLst>
                <a:ext uri="{FF2B5EF4-FFF2-40B4-BE49-F238E27FC236}">
                  <a16:creationId xmlns:a16="http://schemas.microsoft.com/office/drawing/2014/main" id="{8F10204B-9687-1ED8-FCDD-D5291193AFB6}"/>
                </a:ext>
              </a:extLst>
            </p:cNvPr>
            <p:cNvSpPr/>
            <p:nvPr/>
          </p:nvSpPr>
          <p:spPr>
            <a:xfrm>
              <a:off x="4888991" y="2839211"/>
              <a:ext cx="1677923" cy="1115568"/>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dirty="0"/>
            </a:p>
          </p:txBody>
        </p:sp>
        <p:sp>
          <p:nvSpPr>
            <p:cNvPr id="17" name="object 18">
              <a:extLst>
                <a:ext uri="{FF2B5EF4-FFF2-40B4-BE49-F238E27FC236}">
                  <a16:creationId xmlns:a16="http://schemas.microsoft.com/office/drawing/2014/main" id="{D215B2B9-473E-160F-1ED5-1515155923EE}"/>
                </a:ext>
              </a:extLst>
            </p:cNvPr>
            <p:cNvSpPr/>
            <p:nvPr/>
          </p:nvSpPr>
          <p:spPr>
            <a:xfrm>
              <a:off x="4803647" y="2828543"/>
              <a:ext cx="1772411" cy="1063752"/>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dirty="0"/>
            </a:p>
          </p:txBody>
        </p:sp>
      </p:grpSp>
      <p:sp>
        <p:nvSpPr>
          <p:cNvPr id="18" name="object 19">
            <a:extLst>
              <a:ext uri="{FF2B5EF4-FFF2-40B4-BE49-F238E27FC236}">
                <a16:creationId xmlns:a16="http://schemas.microsoft.com/office/drawing/2014/main" id="{5C5A50E0-3FF7-F485-3BFC-DBFDD72DC1E9}"/>
              </a:ext>
            </a:extLst>
          </p:cNvPr>
          <p:cNvSpPr txBox="1"/>
          <p:nvPr/>
        </p:nvSpPr>
        <p:spPr>
          <a:xfrm>
            <a:off x="5358206" y="1766287"/>
            <a:ext cx="1332865" cy="881523"/>
          </a:xfrm>
          <a:prstGeom prst="rect">
            <a:avLst/>
          </a:prstGeom>
        </p:spPr>
        <p:txBody>
          <a:bodyPr vert="horz" wrap="square" lIns="0" tIns="31750" rIns="0" bIns="0" rtlCol="0">
            <a:spAutoFit/>
          </a:bodyPr>
          <a:lstStyle/>
          <a:p>
            <a:pPr marL="12700" marR="5080" indent="4445" algn="ctr">
              <a:lnSpc>
                <a:spcPct val="91600"/>
              </a:lnSpc>
              <a:spcBef>
                <a:spcPts val="250"/>
              </a:spcBef>
            </a:pPr>
            <a:r>
              <a:rPr lang="en-US" sz="1500" dirty="0">
                <a:solidFill>
                  <a:srgbClr val="FFFFFF"/>
                </a:solidFill>
                <a:latin typeface="Carlito"/>
                <a:cs typeface="Carlito"/>
              </a:rPr>
              <a:t>Create a </a:t>
            </a:r>
            <a:r>
              <a:rPr lang="en-US" sz="1500" dirty="0" err="1">
                <a:solidFill>
                  <a:srgbClr val="FFFFFF"/>
                </a:solidFill>
                <a:latin typeface="Carlito"/>
                <a:cs typeface="Carlito"/>
              </a:rPr>
              <a:t>BeautifulSoup</a:t>
            </a:r>
            <a:r>
              <a:rPr lang="en-US" sz="1500" dirty="0">
                <a:solidFill>
                  <a:srgbClr val="FFFFFF"/>
                </a:solidFill>
                <a:latin typeface="Carlito"/>
                <a:cs typeface="Carlito"/>
              </a:rPr>
              <a:t> object from the HTML</a:t>
            </a:r>
            <a:endParaRPr sz="1500" dirty="0">
              <a:latin typeface="Carlito"/>
              <a:cs typeface="Carlito"/>
            </a:endParaRPr>
          </a:p>
        </p:txBody>
      </p:sp>
      <p:grpSp>
        <p:nvGrpSpPr>
          <p:cNvPr id="19" name="object 20">
            <a:extLst>
              <a:ext uri="{FF2B5EF4-FFF2-40B4-BE49-F238E27FC236}">
                <a16:creationId xmlns:a16="http://schemas.microsoft.com/office/drawing/2014/main" id="{EC1DC504-0243-B42F-0282-F1981B50E8EB}"/>
              </a:ext>
            </a:extLst>
          </p:cNvPr>
          <p:cNvGrpSpPr/>
          <p:nvPr/>
        </p:nvGrpSpPr>
        <p:grpSpPr>
          <a:xfrm>
            <a:off x="7300923" y="1666196"/>
            <a:ext cx="1851660" cy="1516334"/>
            <a:chOff x="4782311" y="4137659"/>
            <a:chExt cx="1851660" cy="1516334"/>
          </a:xfrm>
        </p:grpSpPr>
        <p:sp>
          <p:nvSpPr>
            <p:cNvPr id="20" name="object 22">
              <a:extLst>
                <a:ext uri="{FF2B5EF4-FFF2-40B4-BE49-F238E27FC236}">
                  <a16:creationId xmlns:a16="http://schemas.microsoft.com/office/drawing/2014/main" id="{99A85E99-BB4C-486C-CBF7-7C4BC2ABEA57}"/>
                </a:ext>
              </a:extLst>
            </p:cNvPr>
            <p:cNvSpPr/>
            <p:nvPr/>
          </p:nvSpPr>
          <p:spPr>
            <a:xfrm rot="5400000">
              <a:off x="5017924" y="4991732"/>
              <a:ext cx="1164502" cy="160019"/>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sp>
          <p:nvSpPr>
            <p:cNvPr id="21" name="object 23">
              <a:extLst>
                <a:ext uri="{FF2B5EF4-FFF2-40B4-BE49-F238E27FC236}">
                  <a16:creationId xmlns:a16="http://schemas.microsoft.com/office/drawing/2014/main" id="{36DE76E1-46FA-0E73-C71C-67563FC91004}"/>
                </a:ext>
              </a:extLst>
            </p:cNvPr>
            <p:cNvSpPr/>
            <p:nvPr/>
          </p:nvSpPr>
          <p:spPr>
            <a:xfrm>
              <a:off x="4782311" y="4137659"/>
              <a:ext cx="1851660" cy="1141476"/>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sp>
          <p:nvSpPr>
            <p:cNvPr id="22" name="object 24">
              <a:extLst>
                <a:ext uri="{FF2B5EF4-FFF2-40B4-BE49-F238E27FC236}">
                  <a16:creationId xmlns:a16="http://schemas.microsoft.com/office/drawing/2014/main" id="{1A2DF458-B417-58C3-C3EE-AAFF2A73C803}"/>
                </a:ext>
              </a:extLst>
            </p:cNvPr>
            <p:cNvSpPr/>
            <p:nvPr/>
          </p:nvSpPr>
          <p:spPr>
            <a:xfrm>
              <a:off x="4850891" y="4273295"/>
              <a:ext cx="1755648" cy="905256"/>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sp>
          <p:nvSpPr>
            <p:cNvPr id="23" name="object 25">
              <a:extLst>
                <a:ext uri="{FF2B5EF4-FFF2-40B4-BE49-F238E27FC236}">
                  <a16:creationId xmlns:a16="http://schemas.microsoft.com/office/drawing/2014/main" id="{28FA8B87-939C-E672-D089-4F3080F7312B}"/>
                </a:ext>
              </a:extLst>
            </p:cNvPr>
            <p:cNvSpPr/>
            <p:nvPr/>
          </p:nvSpPr>
          <p:spPr>
            <a:xfrm>
              <a:off x="4803647" y="4158995"/>
              <a:ext cx="1772411" cy="1062227"/>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grpSp>
      <p:sp>
        <p:nvSpPr>
          <p:cNvPr id="24" name="object 26">
            <a:extLst>
              <a:ext uri="{FF2B5EF4-FFF2-40B4-BE49-F238E27FC236}">
                <a16:creationId xmlns:a16="http://schemas.microsoft.com/office/drawing/2014/main" id="{E236B29E-A02E-FE04-15AE-F8C664321EFC}"/>
              </a:ext>
            </a:extLst>
          </p:cNvPr>
          <p:cNvSpPr txBox="1"/>
          <p:nvPr/>
        </p:nvSpPr>
        <p:spPr>
          <a:xfrm>
            <a:off x="7524760" y="1780692"/>
            <a:ext cx="1403985" cy="866904"/>
          </a:xfrm>
          <a:prstGeom prst="rect">
            <a:avLst/>
          </a:prstGeom>
        </p:spPr>
        <p:txBody>
          <a:bodyPr vert="horz" wrap="square" lIns="0" tIns="35560" rIns="0" bIns="0" rtlCol="0">
            <a:spAutoFit/>
          </a:bodyPr>
          <a:lstStyle/>
          <a:p>
            <a:pPr marL="12700" marR="5080" algn="ctr">
              <a:lnSpc>
                <a:spcPct val="89800"/>
              </a:lnSpc>
              <a:spcBef>
                <a:spcPts val="280"/>
              </a:spcBef>
            </a:pPr>
            <a:r>
              <a:rPr lang="en-US" sz="1500" spc="-10" dirty="0">
                <a:solidFill>
                  <a:srgbClr val="FFFFFF"/>
                </a:solidFill>
                <a:latin typeface="Carlito"/>
                <a:cs typeface="Carlito"/>
              </a:rPr>
              <a:t>Extract all column/variable names from the HTML</a:t>
            </a:r>
            <a:endParaRPr sz="1500" dirty="0">
              <a:latin typeface="Carlito"/>
              <a:cs typeface="Carlito"/>
            </a:endParaRPr>
          </a:p>
        </p:txBody>
      </p:sp>
      <p:grpSp>
        <p:nvGrpSpPr>
          <p:cNvPr id="31" name="object 34">
            <a:extLst>
              <a:ext uri="{FF2B5EF4-FFF2-40B4-BE49-F238E27FC236}">
                <a16:creationId xmlns:a16="http://schemas.microsoft.com/office/drawing/2014/main" id="{84691CC9-F60F-5426-9098-482E042B2D89}"/>
              </a:ext>
            </a:extLst>
          </p:cNvPr>
          <p:cNvGrpSpPr/>
          <p:nvPr/>
        </p:nvGrpSpPr>
        <p:grpSpPr>
          <a:xfrm>
            <a:off x="2971121" y="3172276"/>
            <a:ext cx="2387084" cy="1143000"/>
            <a:chOff x="7139940" y="2807207"/>
            <a:chExt cx="2387084" cy="1143000"/>
          </a:xfrm>
        </p:grpSpPr>
        <p:sp>
          <p:nvSpPr>
            <p:cNvPr id="32" name="object 36">
              <a:extLst>
                <a:ext uri="{FF2B5EF4-FFF2-40B4-BE49-F238E27FC236}">
                  <a16:creationId xmlns:a16="http://schemas.microsoft.com/office/drawing/2014/main" id="{7859C079-478C-1FBB-4972-73AEAADEBFB6}"/>
                </a:ext>
              </a:extLst>
            </p:cNvPr>
            <p:cNvSpPr/>
            <p:nvPr/>
          </p:nvSpPr>
          <p:spPr>
            <a:xfrm rot="5400000">
              <a:off x="8943463" y="2860643"/>
              <a:ext cx="160020" cy="1007103"/>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sp>
          <p:nvSpPr>
            <p:cNvPr id="33" name="object 37">
              <a:extLst>
                <a:ext uri="{FF2B5EF4-FFF2-40B4-BE49-F238E27FC236}">
                  <a16:creationId xmlns:a16="http://schemas.microsoft.com/office/drawing/2014/main" id="{125004EC-6F6B-4FFF-13E1-180474B39ACC}"/>
                </a:ext>
              </a:extLst>
            </p:cNvPr>
            <p:cNvSpPr/>
            <p:nvPr/>
          </p:nvSpPr>
          <p:spPr>
            <a:xfrm>
              <a:off x="7139940" y="2807207"/>
              <a:ext cx="1851659" cy="1143000"/>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sp>
          <p:nvSpPr>
            <p:cNvPr id="34" name="object 39">
              <a:extLst>
                <a:ext uri="{FF2B5EF4-FFF2-40B4-BE49-F238E27FC236}">
                  <a16:creationId xmlns:a16="http://schemas.microsoft.com/office/drawing/2014/main" id="{826CF169-5334-F1FF-3BAE-A9A5223E638D}"/>
                </a:ext>
              </a:extLst>
            </p:cNvPr>
            <p:cNvSpPr/>
            <p:nvPr/>
          </p:nvSpPr>
          <p:spPr>
            <a:xfrm>
              <a:off x="7161276" y="2828543"/>
              <a:ext cx="1772412" cy="1063752"/>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grpSp>
      <p:sp>
        <p:nvSpPr>
          <p:cNvPr id="35" name="object 40">
            <a:extLst>
              <a:ext uri="{FF2B5EF4-FFF2-40B4-BE49-F238E27FC236}">
                <a16:creationId xmlns:a16="http://schemas.microsoft.com/office/drawing/2014/main" id="{19BE5FAE-C3D9-112D-67A3-19ABA83B5C52}"/>
              </a:ext>
            </a:extLst>
          </p:cNvPr>
          <p:cNvSpPr txBox="1"/>
          <p:nvPr/>
        </p:nvSpPr>
        <p:spPr>
          <a:xfrm>
            <a:off x="3127388" y="3367010"/>
            <a:ext cx="1492885" cy="485389"/>
          </a:xfrm>
          <a:prstGeom prst="rect">
            <a:avLst/>
          </a:prstGeom>
        </p:spPr>
        <p:txBody>
          <a:bodyPr vert="horz" wrap="square" lIns="0" tIns="36195" rIns="0" bIns="0" rtlCol="0">
            <a:spAutoFit/>
          </a:bodyPr>
          <a:lstStyle/>
          <a:p>
            <a:pPr marL="332740" marR="5080" indent="-320040" algn="ctr">
              <a:lnSpc>
                <a:spcPts val="1639"/>
              </a:lnSpc>
              <a:spcBef>
                <a:spcPts val="285"/>
              </a:spcBef>
            </a:pPr>
            <a:r>
              <a:rPr lang="en-US" sz="1500" spc="-5" dirty="0">
                <a:solidFill>
                  <a:srgbClr val="FFFFFF"/>
                </a:solidFill>
                <a:latin typeface="Carlito"/>
                <a:cs typeface="Carlito"/>
              </a:rPr>
              <a:t>Cast dictionary to</a:t>
            </a:r>
          </a:p>
          <a:p>
            <a:pPr marL="332740" marR="5080" indent="-320040" algn="ctr">
              <a:lnSpc>
                <a:spcPts val="1639"/>
              </a:lnSpc>
              <a:spcBef>
                <a:spcPts val="285"/>
              </a:spcBef>
            </a:pPr>
            <a:r>
              <a:rPr lang="en-US" sz="1500" spc="-5" dirty="0" err="1">
                <a:solidFill>
                  <a:srgbClr val="FFFFFF"/>
                </a:solidFill>
                <a:latin typeface="Carlito"/>
                <a:cs typeface="Carlito"/>
              </a:rPr>
              <a:t>DataFrame</a:t>
            </a:r>
            <a:endParaRPr lang="en-US" sz="1500" spc="-5" dirty="0">
              <a:solidFill>
                <a:srgbClr val="FFFFFF"/>
              </a:solidFill>
              <a:latin typeface="Carlito"/>
              <a:cs typeface="Carlito"/>
            </a:endParaRPr>
          </a:p>
        </p:txBody>
      </p:sp>
      <p:grpSp>
        <p:nvGrpSpPr>
          <p:cNvPr id="36" name="object 41">
            <a:extLst>
              <a:ext uri="{FF2B5EF4-FFF2-40B4-BE49-F238E27FC236}">
                <a16:creationId xmlns:a16="http://schemas.microsoft.com/office/drawing/2014/main" id="{A53F741E-4A16-1891-583E-26D5E74046E9}"/>
              </a:ext>
            </a:extLst>
          </p:cNvPr>
          <p:cNvGrpSpPr/>
          <p:nvPr/>
        </p:nvGrpSpPr>
        <p:grpSpPr>
          <a:xfrm>
            <a:off x="5145988" y="3170171"/>
            <a:ext cx="2732531" cy="1143000"/>
            <a:chOff x="7139940" y="1478280"/>
            <a:chExt cx="2732531" cy="1143000"/>
          </a:xfrm>
        </p:grpSpPr>
        <p:sp>
          <p:nvSpPr>
            <p:cNvPr id="37" name="object 43">
              <a:extLst>
                <a:ext uri="{FF2B5EF4-FFF2-40B4-BE49-F238E27FC236}">
                  <a16:creationId xmlns:a16="http://schemas.microsoft.com/office/drawing/2014/main" id="{05FE97D5-B6DD-52E7-9E48-B297BF213EBA}"/>
                </a:ext>
              </a:extLst>
            </p:cNvPr>
            <p:cNvSpPr/>
            <p:nvPr/>
          </p:nvSpPr>
          <p:spPr>
            <a:xfrm>
              <a:off x="7525512" y="1981200"/>
              <a:ext cx="2346959" cy="158496"/>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sp>
          <p:nvSpPr>
            <p:cNvPr id="38" name="object 44">
              <a:extLst>
                <a:ext uri="{FF2B5EF4-FFF2-40B4-BE49-F238E27FC236}">
                  <a16:creationId xmlns:a16="http://schemas.microsoft.com/office/drawing/2014/main" id="{F2E9BAB2-4819-599C-41B0-D88B0F69779B}"/>
                </a:ext>
              </a:extLst>
            </p:cNvPr>
            <p:cNvSpPr/>
            <p:nvPr/>
          </p:nvSpPr>
          <p:spPr>
            <a:xfrm>
              <a:off x="7139940" y="1478280"/>
              <a:ext cx="1851659" cy="1143000"/>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sp>
          <p:nvSpPr>
            <p:cNvPr id="39" name="object 45">
              <a:extLst>
                <a:ext uri="{FF2B5EF4-FFF2-40B4-BE49-F238E27FC236}">
                  <a16:creationId xmlns:a16="http://schemas.microsoft.com/office/drawing/2014/main" id="{AFF2215F-B7DA-8C08-EF82-3A920F5360C2}"/>
                </a:ext>
              </a:extLst>
            </p:cNvPr>
            <p:cNvSpPr/>
            <p:nvPr/>
          </p:nvSpPr>
          <p:spPr>
            <a:xfrm>
              <a:off x="7226808" y="1615440"/>
              <a:ext cx="1717548" cy="903731"/>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sp>
          <p:nvSpPr>
            <p:cNvPr id="40" name="object 46">
              <a:extLst>
                <a:ext uri="{FF2B5EF4-FFF2-40B4-BE49-F238E27FC236}">
                  <a16:creationId xmlns:a16="http://schemas.microsoft.com/office/drawing/2014/main" id="{3FC50287-A19A-ED3A-AF25-20AB133075B2}"/>
                </a:ext>
              </a:extLst>
            </p:cNvPr>
            <p:cNvSpPr/>
            <p:nvPr/>
          </p:nvSpPr>
          <p:spPr>
            <a:xfrm>
              <a:off x="7161276" y="1499616"/>
              <a:ext cx="1772412" cy="1063752"/>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grpSp>
      <p:sp>
        <p:nvSpPr>
          <p:cNvPr id="41" name="object 47">
            <a:extLst>
              <a:ext uri="{FF2B5EF4-FFF2-40B4-BE49-F238E27FC236}">
                <a16:creationId xmlns:a16="http://schemas.microsoft.com/office/drawing/2014/main" id="{F5E30EFB-27B8-3415-D0B0-1E5449D7925A}"/>
              </a:ext>
            </a:extLst>
          </p:cNvPr>
          <p:cNvSpPr txBox="1">
            <a:spLocks/>
          </p:cNvSpPr>
          <p:nvPr/>
        </p:nvSpPr>
        <p:spPr>
          <a:xfrm>
            <a:off x="5366777" y="3275292"/>
            <a:ext cx="1373505" cy="510396"/>
          </a:xfrm>
          <a:prstGeom prst="rect">
            <a:avLst/>
          </a:prstGeom>
        </p:spPr>
        <p:txBody>
          <a:bodyPr vert="horz" wrap="square" lIns="0" tIns="3556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gn="ctr">
              <a:lnSpc>
                <a:spcPts val="1650"/>
              </a:lnSpc>
              <a:spcBef>
                <a:spcPts val="280"/>
              </a:spcBef>
            </a:pPr>
            <a:r>
              <a:rPr lang="en-US" sz="1500" spc="-5" dirty="0">
                <a:solidFill>
                  <a:srgbClr val="FFFFFF"/>
                </a:solidFill>
                <a:latin typeface="Carlito"/>
                <a:cs typeface="Carlito"/>
              </a:rPr>
              <a:t>Create dictionary</a:t>
            </a:r>
          </a:p>
          <a:p>
            <a:pPr marL="12700" marR="5080" algn="ctr">
              <a:lnSpc>
                <a:spcPts val="1650"/>
              </a:lnSpc>
              <a:spcBef>
                <a:spcPts val="280"/>
              </a:spcBef>
            </a:pPr>
            <a:r>
              <a:rPr lang="en-US" sz="1500" spc="-5" dirty="0">
                <a:solidFill>
                  <a:srgbClr val="FFFFFF"/>
                </a:solidFill>
                <a:latin typeface="Carlito"/>
                <a:cs typeface="Carlito"/>
              </a:rPr>
              <a:t>and extract Data</a:t>
            </a:r>
          </a:p>
        </p:txBody>
      </p:sp>
      <p:grpSp>
        <p:nvGrpSpPr>
          <p:cNvPr id="42" name="object 48">
            <a:extLst>
              <a:ext uri="{FF2B5EF4-FFF2-40B4-BE49-F238E27FC236}">
                <a16:creationId xmlns:a16="http://schemas.microsoft.com/office/drawing/2014/main" id="{44376F2D-AB6D-C6B4-6FB4-1E689163B1AB}"/>
              </a:ext>
            </a:extLst>
          </p:cNvPr>
          <p:cNvGrpSpPr/>
          <p:nvPr/>
        </p:nvGrpSpPr>
        <p:grpSpPr>
          <a:xfrm>
            <a:off x="7304707" y="3170171"/>
            <a:ext cx="1851659" cy="1143000"/>
            <a:chOff x="9496043" y="1478280"/>
            <a:chExt cx="1851659" cy="1143000"/>
          </a:xfrm>
        </p:grpSpPr>
        <p:sp>
          <p:nvSpPr>
            <p:cNvPr id="43" name="object 49">
              <a:extLst>
                <a:ext uri="{FF2B5EF4-FFF2-40B4-BE49-F238E27FC236}">
                  <a16:creationId xmlns:a16="http://schemas.microsoft.com/office/drawing/2014/main" id="{3338D97C-2E5D-745B-8F36-9E075FF268F6}"/>
                </a:ext>
              </a:extLst>
            </p:cNvPr>
            <p:cNvSpPr/>
            <p:nvPr/>
          </p:nvSpPr>
          <p:spPr>
            <a:xfrm>
              <a:off x="9496043" y="1478280"/>
              <a:ext cx="1851659" cy="1143000"/>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sp>
          <p:nvSpPr>
            <p:cNvPr id="44" name="object 51">
              <a:extLst>
                <a:ext uri="{FF2B5EF4-FFF2-40B4-BE49-F238E27FC236}">
                  <a16:creationId xmlns:a16="http://schemas.microsoft.com/office/drawing/2014/main" id="{79A7D9E6-11D0-FDA7-091E-65159E3E0811}"/>
                </a:ext>
              </a:extLst>
            </p:cNvPr>
            <p:cNvSpPr/>
            <p:nvPr/>
          </p:nvSpPr>
          <p:spPr>
            <a:xfrm>
              <a:off x="9517379" y="1499616"/>
              <a:ext cx="1772412" cy="1063752"/>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grpSp>
      <p:sp>
        <p:nvSpPr>
          <p:cNvPr id="45" name="object 52">
            <a:extLst>
              <a:ext uri="{FF2B5EF4-FFF2-40B4-BE49-F238E27FC236}">
                <a16:creationId xmlns:a16="http://schemas.microsoft.com/office/drawing/2014/main" id="{9A5389F9-8B78-2A63-90C7-0E57517355F0}"/>
              </a:ext>
            </a:extLst>
          </p:cNvPr>
          <p:cNvSpPr txBox="1"/>
          <p:nvPr/>
        </p:nvSpPr>
        <p:spPr>
          <a:xfrm>
            <a:off x="7445096" y="3232622"/>
            <a:ext cx="1539240" cy="969496"/>
          </a:xfrm>
          <a:prstGeom prst="rect">
            <a:avLst/>
          </a:prstGeom>
        </p:spPr>
        <p:txBody>
          <a:bodyPr vert="horz" wrap="square" lIns="0" tIns="33020" rIns="0" bIns="0" rtlCol="0">
            <a:spAutoFit/>
          </a:bodyPr>
          <a:lstStyle/>
          <a:p>
            <a:pPr marL="576072" marR="9144" indent="-566928" algn="ctr" rtl="0" eaLnBrk="1" latinLnBrk="0" hangingPunct="1">
              <a:lnSpc>
                <a:spcPts val="1639"/>
              </a:lnSpc>
              <a:spcBef>
                <a:spcPts val="285"/>
              </a:spcBef>
              <a:spcAft>
                <a:spcPts val="0"/>
              </a:spcAft>
            </a:pPr>
            <a:r>
              <a:rPr lang="en-US" sz="1500" kern="1200" dirty="0">
                <a:solidFill>
                  <a:srgbClr val="FFFFFF"/>
                </a:solidFill>
                <a:effectLst/>
                <a:latin typeface="Carlito"/>
                <a:ea typeface="+mn-ea"/>
                <a:cs typeface="Carlito"/>
              </a:rPr>
              <a:t>Create a data</a:t>
            </a:r>
          </a:p>
          <a:p>
            <a:pPr marL="576072" marR="9144" indent="-566928" algn="ctr" rtl="0" eaLnBrk="1" latinLnBrk="0" hangingPunct="1">
              <a:lnSpc>
                <a:spcPts val="1639"/>
              </a:lnSpc>
              <a:spcBef>
                <a:spcPts val="285"/>
              </a:spcBef>
              <a:spcAft>
                <a:spcPts val="0"/>
              </a:spcAft>
            </a:pPr>
            <a:r>
              <a:rPr lang="en-US" sz="1500" kern="1200" dirty="0">
                <a:solidFill>
                  <a:srgbClr val="FFFFFF"/>
                </a:solidFill>
                <a:effectLst/>
                <a:latin typeface="Carlito"/>
                <a:ea typeface="+mn-ea"/>
                <a:cs typeface="Carlito"/>
              </a:rPr>
              <a:t>frame by parsing</a:t>
            </a:r>
          </a:p>
          <a:p>
            <a:pPr marL="576072" marR="9144" indent="-566928" algn="ctr" rtl="0" eaLnBrk="1" latinLnBrk="0" hangingPunct="1">
              <a:lnSpc>
                <a:spcPts val="1639"/>
              </a:lnSpc>
              <a:spcBef>
                <a:spcPts val="285"/>
              </a:spcBef>
              <a:spcAft>
                <a:spcPts val="0"/>
              </a:spcAft>
            </a:pPr>
            <a:r>
              <a:rPr lang="en-US" sz="1500" kern="1200" dirty="0">
                <a:solidFill>
                  <a:srgbClr val="FFFFFF"/>
                </a:solidFill>
                <a:effectLst/>
                <a:latin typeface="Carlito"/>
                <a:ea typeface="+mn-ea"/>
                <a:cs typeface="Carlito"/>
              </a:rPr>
              <a:t>the launch HTML</a:t>
            </a:r>
          </a:p>
          <a:p>
            <a:pPr marL="576072" marR="9144" indent="-566928" algn="ctr" rtl="0" eaLnBrk="1" latinLnBrk="0" hangingPunct="1">
              <a:lnSpc>
                <a:spcPts val="1639"/>
              </a:lnSpc>
              <a:spcBef>
                <a:spcPts val="285"/>
              </a:spcBef>
              <a:spcAft>
                <a:spcPts val="0"/>
              </a:spcAft>
            </a:pPr>
            <a:r>
              <a:rPr lang="en-US" sz="1500" kern="1200" dirty="0">
                <a:solidFill>
                  <a:srgbClr val="FFFFFF"/>
                </a:solidFill>
                <a:effectLst/>
                <a:latin typeface="Carlito"/>
                <a:ea typeface="+mn-ea"/>
                <a:cs typeface="Carlito"/>
              </a:rPr>
              <a:t>tables</a:t>
            </a:r>
            <a:endParaRPr lang="de-DE" sz="1500" dirty="0">
              <a:effectLst/>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0</TotalTime>
  <Words>2356</Words>
  <Application>Microsoft Office PowerPoint</Application>
  <PresentationFormat>Breitbild</PresentationFormat>
  <Paragraphs>254</Paragraphs>
  <Slides>47</Slides>
  <Notes>11</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47</vt:i4>
      </vt:variant>
    </vt:vector>
  </HeadingPairs>
  <TitlesOfParts>
    <vt:vector size="56" baseType="lpstr">
      <vt:lpstr>Abadi</vt:lpstr>
      <vt:lpstr>Arial</vt:lpstr>
      <vt:lpstr>Calibri</vt:lpstr>
      <vt:lpstr>Calibri Light</vt:lpstr>
      <vt:lpstr>Carlito</vt:lpstr>
      <vt:lpstr>IBM Plex Mono SemiBold</vt:lpstr>
      <vt:lpstr>IBM Plex Mono Text</vt:lpstr>
      <vt:lpstr>Söhne</vt:lpstr>
      <vt:lpstr>Custom Design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Roberto SL</cp:lastModifiedBy>
  <cp:revision>225</cp:revision>
  <dcterms:created xsi:type="dcterms:W3CDTF">2021-04-29T18:58:34Z</dcterms:created>
  <dcterms:modified xsi:type="dcterms:W3CDTF">2022-12-13T19:38:10Z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